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55"/>
  </p:notesMasterIdLst>
  <p:sldIdLst>
    <p:sldId id="272" r:id="rId2"/>
    <p:sldId id="273" r:id="rId3"/>
    <p:sldId id="277" r:id="rId4"/>
    <p:sldId id="278" r:id="rId5"/>
    <p:sldId id="279" r:id="rId6"/>
    <p:sldId id="280" r:id="rId7"/>
    <p:sldId id="282" r:id="rId8"/>
    <p:sldId id="300" r:id="rId9"/>
    <p:sldId id="281" r:id="rId10"/>
    <p:sldId id="283" r:id="rId11"/>
    <p:sldId id="301" r:id="rId12"/>
    <p:sldId id="303" r:id="rId13"/>
    <p:sldId id="304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307" r:id="rId38"/>
    <p:sldId id="310" r:id="rId39"/>
    <p:sldId id="292" r:id="rId40"/>
    <p:sldId id="308" r:id="rId41"/>
    <p:sldId id="309" r:id="rId42"/>
    <p:sldId id="295" r:id="rId43"/>
    <p:sldId id="296" r:id="rId44"/>
    <p:sldId id="297" r:id="rId45"/>
    <p:sldId id="313" r:id="rId46"/>
    <p:sldId id="299" r:id="rId47"/>
    <p:sldId id="298" r:id="rId48"/>
    <p:sldId id="305" r:id="rId49"/>
    <p:sldId id="312" r:id="rId50"/>
    <p:sldId id="306" r:id="rId51"/>
    <p:sldId id="311" r:id="rId52"/>
    <p:sldId id="274" r:id="rId53"/>
    <p:sldId id="276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CA37204-D769-4D3D-99F3-4BA9501CF302}">
          <p14:sldIdLst>
            <p14:sldId id="272"/>
            <p14:sldId id="273"/>
          </p14:sldIdLst>
        </p14:section>
        <p14:section name="Non-semantic tags" id="{261796AE-26FD-41EF-8872-6AE37A145801}">
          <p14:sldIdLst>
            <p14:sldId id="277"/>
            <p14:sldId id="278"/>
            <p14:sldId id="279"/>
            <p14:sldId id="280"/>
          </p14:sldIdLst>
        </p14:section>
        <p14:section name="Meta-tags" id="{F534D178-5F43-4B4F-B6FE-65108EE5BE5E}">
          <p14:sldIdLst>
            <p14:sldId id="282"/>
            <p14:sldId id="300"/>
            <p14:sldId id="281"/>
            <p14:sldId id="283"/>
            <p14:sldId id="301"/>
            <p14:sldId id="303"/>
            <p14:sldId id="304"/>
            <p14:sldId id="284"/>
          </p14:sldIdLst>
        </p14:section>
        <p14:section name="Bad Tags" id="{DAACE157-12F3-4815-90F7-62AD2ADED274}">
          <p14:sldIdLst>
            <p14:sldId id="285"/>
            <p14:sldId id="286"/>
            <p14:sldId id="287"/>
            <p14:sldId id="288"/>
            <p14:sldId id="289"/>
            <p14:sldId id="290"/>
            <p14:sldId id="291"/>
          </p14:sldIdLst>
        </p14:section>
        <p14:section name="Forms" id="{5CDA3100-B9F5-4A9B-BF45-A6EFBF420377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  <p14:section name="More on tables" id="{19E6DD67-20CE-4FBD-A3E2-1914DABA6A36}">
          <p14:sldIdLst>
            <p14:sldId id="307"/>
            <p14:sldId id="310"/>
            <p14:sldId id="292"/>
            <p14:sldId id="308"/>
            <p14:sldId id="309"/>
          </p14:sldIdLst>
        </p14:section>
        <p14:section name="Definition Lists" id="{E633144D-2660-4CDF-A784-97C6C814BF55}">
          <p14:sldIdLst>
            <p14:sldId id="295"/>
            <p14:sldId id="296"/>
            <p14:sldId id="297"/>
          </p14:sldIdLst>
        </p14:section>
        <p14:section name="Encoding UTF8" id="{BBCD715E-44A1-4A83-B31A-409AB923DABB}">
          <p14:sldIdLst>
            <p14:sldId id="313"/>
            <p14:sldId id="299"/>
            <p14:sldId id="298"/>
            <p14:sldId id="305"/>
            <p14:sldId id="312"/>
            <p14:sldId id="306"/>
            <p14:sldId id="311"/>
          </p14:sldIdLst>
        </p14:section>
        <p14:section name="Outro" id="{D273B121-8150-4BA2-8E5C-A83CB4A12323}">
          <p14:sldIdLst>
            <p14:sldId id="274"/>
            <p14:sldId id="27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CD58E-BFCA-447C-8EA4-11EA5773C316}" type="datetimeFigureOut">
              <a:rPr lang="en-US" smtClean="0"/>
              <a:t>10/19/2010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4F960-FFE3-44AF-8CB3-D2AF60C87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35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smtClean="0"/>
              <a:t>Φόρμα από το </a:t>
            </a:r>
            <a:r>
              <a:rPr lang="en-US" dirty="0" smtClean="0"/>
              <a:t>yahoo.com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C186E-BD72-4EC5-9A2E-D7B3A468EF5D}" type="slidenum">
              <a:rPr lang="el-GR" smtClean="0"/>
              <a:t>22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74463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C186E-BD72-4EC5-9A2E-D7B3A468EF5D}" type="slidenum">
              <a:rPr lang="el-GR" smtClean="0"/>
              <a:t>25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14345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smtClean="0"/>
              <a:t>Από την φόρμα εισόδου</a:t>
            </a:r>
            <a:r>
              <a:rPr lang="el-GR" baseline="0" dirty="0" smtClean="0"/>
              <a:t> του</a:t>
            </a:r>
            <a:r>
              <a:rPr lang="en-US" baseline="0" dirty="0" smtClean="0"/>
              <a:t> Yahoo.com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C186E-BD72-4EC5-9A2E-D7B3A468EF5D}" type="slidenum">
              <a:rPr lang="el-GR" smtClean="0"/>
              <a:t>26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60128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smtClean="0"/>
              <a:t>Το κουμπί δημιουργίας</a:t>
            </a:r>
            <a:r>
              <a:rPr lang="el-GR" baseline="0" dirty="0" smtClean="0"/>
              <a:t> λογαριασμού από το </a:t>
            </a:r>
            <a:r>
              <a:rPr lang="en-US" baseline="0" dirty="0" smtClean="0"/>
              <a:t>yahoo.com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C186E-BD72-4EC5-9A2E-D7B3A468EF5D}" type="slidenum">
              <a:rPr lang="el-GR" smtClean="0"/>
              <a:t>29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46306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smtClean="0"/>
              <a:t>Το κουμπί δημιουργίας</a:t>
            </a:r>
            <a:r>
              <a:rPr lang="el-GR" baseline="0" dirty="0" smtClean="0"/>
              <a:t> λογαριασμού από το </a:t>
            </a:r>
            <a:r>
              <a:rPr lang="en-US" baseline="0" dirty="0" smtClean="0"/>
              <a:t>yahoo.com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C186E-BD72-4EC5-9A2E-D7B3A468EF5D}" type="slidenum">
              <a:rPr lang="el-GR" smtClean="0"/>
              <a:t>30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46306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Tuesday, October 19,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80CB818-7379-467D-8E76-EF9D9074A26C}" type="datetime2">
              <a:rPr lang="en-US" smtClean="0"/>
              <a:t>Tuesday, October 19, 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r>
              <a:rPr lang="el-GR" dirty="0" smtClean="0"/>
              <a:t> </a:t>
            </a:r>
            <a:r>
              <a:rPr lang="en-US" dirty="0" smtClean="0"/>
              <a:t>2</a:t>
            </a:r>
            <a:endParaRPr lang="el-G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8137248" cy="2228056"/>
          </a:xfrm>
        </p:spPr>
        <p:txBody>
          <a:bodyPr/>
          <a:lstStyle/>
          <a:p>
            <a:r>
              <a:rPr lang="el-GR" dirty="0" smtClean="0"/>
              <a:t>Διδάσκοντες: </a:t>
            </a:r>
            <a:r>
              <a:rPr lang="el-GR" dirty="0"/>
              <a:t>Π. </a:t>
            </a:r>
            <a:r>
              <a:rPr lang="el-GR" dirty="0" smtClean="0"/>
              <a:t>Αγγελάτος</a:t>
            </a:r>
            <a:r>
              <a:rPr lang="en-US" dirty="0" smtClean="0"/>
              <a:t>, </a:t>
            </a:r>
            <a:r>
              <a:rPr lang="el-GR" dirty="0" smtClean="0"/>
              <a:t>Δ. Ζήνδρος</a:t>
            </a:r>
            <a:endParaRPr lang="en-US" dirty="0" smtClean="0"/>
          </a:p>
          <a:p>
            <a:r>
              <a:rPr lang="el-GR" smtClean="0"/>
              <a:t>Επιμέλεια διαφαν</a:t>
            </a:r>
            <a:r>
              <a:rPr lang="el-GR"/>
              <a:t>ε</a:t>
            </a:r>
            <a:r>
              <a:rPr lang="el-GR" smtClean="0"/>
              <a:t>ιών</a:t>
            </a:r>
            <a:r>
              <a:rPr lang="el-GR" dirty="0" smtClean="0"/>
              <a:t>: </a:t>
            </a:r>
            <a:r>
              <a:rPr lang="el-GR" dirty="0"/>
              <a:t>Π. Αγγελάτος</a:t>
            </a:r>
            <a:endParaRPr lang="en-US" dirty="0" smtClean="0"/>
          </a:p>
          <a:p>
            <a:endParaRPr lang="en-US" dirty="0"/>
          </a:p>
          <a:p>
            <a:r>
              <a:rPr lang="el-GR" dirty="0" smtClean="0"/>
              <a:t>Σχολή Ηλεκτρολόγων Μηχανικών</a:t>
            </a:r>
          </a:p>
          <a:p>
            <a:r>
              <a:rPr lang="el-GR" dirty="0" smtClean="0"/>
              <a:t>και Μηχανικών Υπολογιστών</a:t>
            </a:r>
            <a:endParaRPr lang="el-GR" dirty="0"/>
          </a:p>
        </p:txBody>
      </p:sp>
      <p:pic>
        <p:nvPicPr>
          <p:cNvPr id="1026" name="Picture 2" descr="C:\Documents and Settings\dionyziz\Τα έγγραφά μου\web-development\pyrforos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672" y="4941168"/>
            <a:ext cx="1492945" cy="147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68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Δε περιέχουν περιεχόμενο</a:t>
            </a:r>
          </a:p>
          <a:p>
            <a:r>
              <a:rPr lang="el-GR" dirty="0" smtClean="0"/>
              <a:t>Έχουν 2 ιδιότητες</a:t>
            </a:r>
            <a:r>
              <a:rPr lang="en-US" dirty="0" smtClean="0"/>
              <a:t>. </a:t>
            </a:r>
            <a:endParaRPr lang="el-GR" dirty="0" smtClean="0"/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content</a:t>
            </a:r>
            <a:r>
              <a:rPr lang="en-US" dirty="0" smtClean="0"/>
              <a:t>:</a:t>
            </a:r>
            <a:r>
              <a:rPr lang="el-GR" dirty="0" smtClean="0"/>
              <a:t> (υποχρεωτικό): Τα ίδια τα μετα-δεδομένα</a:t>
            </a:r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name</a:t>
            </a:r>
            <a:r>
              <a:rPr lang="el-GR" dirty="0" smtClean="0"/>
              <a:t>: Συνήθως </a:t>
            </a:r>
            <a:r>
              <a:rPr lang="en-US" b="1" dirty="0"/>
              <a:t>author</a:t>
            </a:r>
            <a:r>
              <a:rPr lang="en-US" dirty="0"/>
              <a:t>, </a:t>
            </a:r>
            <a:r>
              <a:rPr lang="en-US" b="1" dirty="0"/>
              <a:t>keywords</a:t>
            </a:r>
            <a:r>
              <a:rPr lang="en-US" dirty="0"/>
              <a:t> </a:t>
            </a:r>
            <a:r>
              <a:rPr lang="el-GR" dirty="0" smtClean="0"/>
              <a:t>και</a:t>
            </a:r>
            <a:r>
              <a:rPr lang="en-US" dirty="0"/>
              <a:t> </a:t>
            </a:r>
            <a:r>
              <a:rPr lang="en-US" b="1" dirty="0"/>
              <a:t>description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87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&lt;meta name=“author” content=“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Petros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Aggelatos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” /&gt;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endParaRPr lang="el-GR" dirty="0"/>
          </a:p>
          <a:p>
            <a:r>
              <a:rPr lang="el-GR" dirty="0" smtClean="0"/>
              <a:t>Σημειώνουμε έτσι τον συγγραφέα της σελίδας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132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&lt;meta name="description" content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="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Facebook </a:t>
            </a: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is a social utility that connects people with friends and others who work, </a:t>
            </a: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[...]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</a:t>
            </a: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and learn more about the people they meet.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"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/&gt;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l-GR" dirty="0"/>
          </a:p>
          <a:p>
            <a:r>
              <a:rPr lang="el-GR" dirty="0" smtClean="0"/>
              <a:t>Σημειώνουμε έτσι την περιγραφή της σελίδας</a:t>
            </a:r>
          </a:p>
          <a:p>
            <a:r>
              <a:rPr lang="el-GR" dirty="0" smtClean="0"/>
              <a:t>Εμφανίζεται στα αποτελέσματα των αναζητήσεων</a:t>
            </a:r>
            <a:endParaRPr lang="en-US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8" t="21882" r="41765" b="69029"/>
          <a:stretch/>
        </p:blipFill>
        <p:spPr bwMode="auto">
          <a:xfrm>
            <a:off x="683568" y="4653136"/>
            <a:ext cx="7790840" cy="1008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430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&lt;meta name=“keywords” content=“blog, technology, programming” /&gt;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endParaRPr lang="el-GR" dirty="0" smtClean="0"/>
          </a:p>
          <a:p>
            <a:r>
              <a:rPr lang="el-GR" dirty="0" smtClean="0"/>
              <a:t>Λέξεις κλειδιά που αφορούν τη σελίδα</a:t>
            </a:r>
          </a:p>
          <a:p>
            <a:r>
              <a:rPr lang="el-GR" dirty="0" smtClean="0"/>
              <a:t>Κάποτε </a:t>
            </a:r>
            <a:r>
              <a:rPr lang="el-GR" dirty="0"/>
              <a:t>χρησιμοποιούνταν εκτενώς</a:t>
            </a:r>
            <a:endParaRPr lang="el-GR" dirty="0" smtClean="0"/>
          </a:p>
          <a:p>
            <a:r>
              <a:rPr lang="el-GR" dirty="0" smtClean="0"/>
              <a:t>Χρησιμοποιείται ελάχιστα ή καθόλου από της μηχανές αναζήτησης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034307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&lt;head&gt;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meta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name=“author”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content=“</a:t>
            </a:r>
            <a:r>
              <a:rPr lang="en-US" dirty="0" err="1" smtClean="0">
                <a:latin typeface="Lucida Console" pitchFamily="49" charset="0"/>
              </a:rPr>
              <a:t>Petros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 smtClean="0">
                <a:latin typeface="Lucida Console" pitchFamily="49" charset="0"/>
              </a:rPr>
              <a:t>Aggelatos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&lt;meta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name=“description”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content=“</a:t>
            </a:r>
            <a:r>
              <a:rPr lang="en-US" dirty="0" smtClean="0">
                <a:latin typeface="Lucida Console" pitchFamily="49" charset="0"/>
              </a:rPr>
              <a:t>I’m </a:t>
            </a:r>
            <a:r>
              <a:rPr lang="en-US" dirty="0" err="1" smtClean="0">
                <a:latin typeface="Lucida Console" pitchFamily="49" charset="0"/>
              </a:rPr>
              <a:t>Petros</a:t>
            </a:r>
            <a:r>
              <a:rPr lang="en-US" dirty="0" smtClean="0">
                <a:latin typeface="Lucida Console" pitchFamily="49" charset="0"/>
              </a:rPr>
              <a:t> and this is my personal tech blog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&lt;meta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name=“keywords”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content=“</a:t>
            </a:r>
            <a:r>
              <a:rPr lang="en-US" dirty="0" smtClean="0">
                <a:latin typeface="Lucida Console" pitchFamily="49" charset="0"/>
              </a:rPr>
              <a:t>blog, technology, html, </a:t>
            </a:r>
            <a:r>
              <a:rPr lang="en-US" dirty="0" err="1" smtClean="0">
                <a:latin typeface="Lucida Console" pitchFamily="49" charset="0"/>
              </a:rPr>
              <a:t>css</a:t>
            </a:r>
            <a:r>
              <a:rPr lang="en-US" dirty="0" smtClean="0">
                <a:latin typeface="Lucida Console" pitchFamily="49" charset="0"/>
              </a:rPr>
              <a:t>, tutorials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/&gt;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&lt;/head&gt;</a:t>
            </a:r>
            <a:endParaRPr lang="el-GR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44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«Κακές» ετικέτες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Ετικέτες χωρίς σημασιολογία</a:t>
            </a:r>
          </a:p>
          <a:p>
            <a:r>
              <a:rPr lang="el-GR" dirty="0" smtClean="0"/>
              <a:t>Έχουν όμως σκοπό τη μορφοποίηση</a:t>
            </a:r>
          </a:p>
          <a:p>
            <a:endParaRPr lang="el-GR" dirty="0"/>
          </a:p>
          <a:p>
            <a:r>
              <a:rPr lang="el-GR" dirty="0" smtClean="0"/>
              <a:t>Γιατί να μη τις χρησιμποιώ;</a:t>
            </a:r>
          </a:p>
          <a:p>
            <a:pPr lvl="1"/>
            <a:r>
              <a:rPr lang="el-GR" dirty="0" smtClean="0"/>
              <a:t>Αυτά που κάνουν γίνονται με </a:t>
            </a:r>
            <a:r>
              <a:rPr lang="en-US" dirty="0" smtClean="0"/>
              <a:t>CSS</a:t>
            </a:r>
            <a:endParaRPr lang="el-GR" dirty="0" smtClean="0"/>
          </a:p>
          <a:p>
            <a:pPr lvl="1"/>
            <a:r>
              <a:rPr lang="el-GR" dirty="0" smtClean="0"/>
              <a:t>Χωρισμός περιεχομένου/μορφοποίησης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023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b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</a:p>
          <a:p>
            <a:r>
              <a:rPr lang="el-GR" dirty="0" smtClean="0"/>
              <a:t>Κάνει τα περιεχόμενά του </a:t>
            </a:r>
            <a:r>
              <a:rPr lang="en-US" dirty="0" smtClean="0"/>
              <a:t>bold</a:t>
            </a:r>
          </a:p>
          <a:p>
            <a:r>
              <a:rPr lang="el-GR" dirty="0" smtClean="0"/>
              <a:t>Χρησιμοποιούμε:</a:t>
            </a:r>
          </a:p>
          <a:p>
            <a:pPr lvl="1"/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&lt;strong&gt; </a:t>
            </a:r>
            <a:r>
              <a:rPr lang="el-GR" dirty="0" smtClean="0"/>
              <a:t>αν πρέπει να δωθεί δυνατή έμφαση στο περιεχόμενο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font-weight: bold;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l-GR" dirty="0" smtClean="0"/>
              <a:t>αν απλά θέλουμε </a:t>
            </a:r>
            <a:r>
              <a:rPr lang="en-US" dirty="0" smtClean="0"/>
              <a:t>bold </a:t>
            </a:r>
            <a:r>
              <a:rPr lang="el-GR" dirty="0" smtClean="0"/>
              <a:t>μορφοποίηση</a:t>
            </a:r>
          </a:p>
        </p:txBody>
      </p:sp>
    </p:spTree>
    <p:extLst>
      <p:ext uri="{BB962C8B-B14F-4D97-AF65-F5344CB8AC3E}">
        <p14:creationId xmlns:p14="http://schemas.microsoft.com/office/powerpoint/2010/main" val="153430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i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</a:p>
          <a:p>
            <a:r>
              <a:rPr lang="el-GR" dirty="0" smtClean="0"/>
              <a:t>Κάνει τα περιεχόμενά του </a:t>
            </a:r>
            <a:r>
              <a:rPr lang="en-US" dirty="0" smtClean="0"/>
              <a:t>italics</a:t>
            </a:r>
          </a:p>
          <a:p>
            <a:r>
              <a:rPr lang="el-GR" dirty="0" smtClean="0"/>
              <a:t>Χρησιμοποιούμε:</a:t>
            </a:r>
          </a:p>
          <a:p>
            <a:pPr lvl="1"/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em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 </a:t>
            </a:r>
            <a:r>
              <a:rPr lang="el-GR" dirty="0" smtClean="0"/>
              <a:t>αν πρέπει να δωθεί έμφαση στο περιεχόμενο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font-style: italic;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l-GR" dirty="0" smtClean="0"/>
              <a:t>αν απλά θέλουμε </a:t>
            </a:r>
            <a:r>
              <a:rPr lang="en-US" dirty="0" smtClean="0"/>
              <a:t>italic </a:t>
            </a:r>
            <a:r>
              <a:rPr lang="el-GR" dirty="0" smtClean="0"/>
              <a:t>μορφοποίηση</a:t>
            </a:r>
          </a:p>
        </p:txBody>
      </p:sp>
    </p:spTree>
    <p:extLst>
      <p:ext uri="{BB962C8B-B14F-4D97-AF65-F5344CB8AC3E}">
        <p14:creationId xmlns:p14="http://schemas.microsoft.com/office/powerpoint/2010/main" val="544625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big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</a:p>
          <a:p>
            <a:r>
              <a:rPr lang="el-GR" dirty="0" smtClean="0"/>
              <a:t>Κάνει τα περιεχόμενά του μεγαλύτερα</a:t>
            </a:r>
            <a:endParaRPr lang="en-US" dirty="0" smtClean="0"/>
          </a:p>
          <a:p>
            <a:r>
              <a:rPr lang="el-GR" dirty="0" smtClean="0"/>
              <a:t>Χρησιμοποιούμε:</a:t>
            </a:r>
          </a:p>
          <a:p>
            <a:pPr lvl="1"/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&lt;h1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  <a:r>
              <a:rPr lang="el-GR" dirty="0" smtClean="0"/>
              <a:t>...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&lt;h6&gt;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l-GR" dirty="0" smtClean="0"/>
              <a:t>αν το περιεχόμενο είναι επικεφαλίδα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font-size: x </a:t>
            </a:r>
            <a:r>
              <a:rPr lang="en-US" dirty="0" err="1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pt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;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l-GR" dirty="0" smtClean="0"/>
              <a:t>αν απλά θέλουμε μεγαλύτερο κείμενο</a:t>
            </a:r>
          </a:p>
        </p:txBody>
      </p:sp>
    </p:spTree>
    <p:extLst>
      <p:ext uri="{BB962C8B-B14F-4D97-AF65-F5344CB8AC3E}">
        <p14:creationId xmlns:p14="http://schemas.microsoft.com/office/powerpoint/2010/main" val="544625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small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</a:p>
          <a:p>
            <a:r>
              <a:rPr lang="el-GR" dirty="0" smtClean="0"/>
              <a:t>Κάνει τα περιεχόμενά του μικρότερα</a:t>
            </a:r>
            <a:endParaRPr lang="en-US" dirty="0" smtClean="0"/>
          </a:p>
          <a:p>
            <a:r>
              <a:rPr lang="el-GR" dirty="0" smtClean="0"/>
              <a:t>Χρησιμοποιούμε: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font-size: x </a:t>
            </a:r>
            <a:r>
              <a:rPr lang="en-US" dirty="0" err="1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pt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;</a:t>
            </a:r>
            <a:endParaRPr lang="el-GR" dirty="0" smtClean="0">
              <a:solidFill>
                <a:srgbClr val="0070C0"/>
              </a:solidFill>
              <a:latin typeface="Lucida Console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42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Στόχος της ώρας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Επέκταση γνώσεων </a:t>
            </a:r>
            <a:r>
              <a:rPr lang="en-US" dirty="0" smtClean="0"/>
              <a:t>HTML</a:t>
            </a:r>
          </a:p>
          <a:p>
            <a:pPr lvl="1"/>
            <a:r>
              <a:rPr lang="el-GR" dirty="0" smtClean="0"/>
              <a:t>Φόρμες</a:t>
            </a:r>
          </a:p>
          <a:p>
            <a:pPr lvl="1"/>
            <a:r>
              <a:rPr lang="el-GR" dirty="0" smtClean="0"/>
              <a:t>Σημασιολογικά κενές ετικέτες</a:t>
            </a:r>
          </a:p>
          <a:p>
            <a:pPr lvl="1"/>
            <a:r>
              <a:rPr lang="el-GR" dirty="0" smtClean="0"/>
              <a:t>Ετικέτες </a:t>
            </a:r>
            <a:r>
              <a:rPr lang="en-US" dirty="0" smtClean="0"/>
              <a:t>meta</a:t>
            </a:r>
          </a:p>
          <a:p>
            <a:pPr lvl="1"/>
            <a:r>
              <a:rPr lang="el-GR" dirty="0" smtClean="0"/>
              <a:t>«Κακές» ετικέτες</a:t>
            </a:r>
          </a:p>
          <a:p>
            <a:pPr lvl="1"/>
            <a:r>
              <a:rPr lang="el-GR" dirty="0" smtClean="0"/>
              <a:t>Περισσότερα για πίνακες</a:t>
            </a:r>
          </a:p>
          <a:p>
            <a:pPr lvl="1"/>
            <a:r>
              <a:rPr lang="el-GR" dirty="0" smtClean="0"/>
              <a:t>Λίστες ορισμών</a:t>
            </a:r>
            <a:endParaRPr lang="el-GR" dirty="0"/>
          </a:p>
          <a:p>
            <a:r>
              <a:rPr lang="el-GR" dirty="0" smtClean="0"/>
              <a:t>Θέματα κωδικοποίησης και </a:t>
            </a:r>
            <a:r>
              <a:rPr lang="en-US" dirty="0" smtClean="0"/>
              <a:t>Unicode</a:t>
            </a:r>
          </a:p>
        </p:txBody>
      </p:sp>
    </p:spTree>
    <p:extLst>
      <p:ext uri="{BB962C8B-B14F-4D97-AF65-F5344CB8AC3E}">
        <p14:creationId xmlns:p14="http://schemas.microsoft.com/office/powerpoint/2010/main" val="377585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hr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</a:p>
          <a:p>
            <a:r>
              <a:rPr lang="el-GR" dirty="0" smtClean="0"/>
              <a:t>Εμφανίζει μία ορίζοντια γραμμή</a:t>
            </a:r>
            <a:endParaRPr lang="en-US" dirty="0" smtClean="0"/>
          </a:p>
          <a:p>
            <a:r>
              <a:rPr lang="el-GR" dirty="0" smtClean="0"/>
              <a:t>Χρησιμοποιούμε: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border-top</a:t>
            </a:r>
            <a:endParaRPr lang="el-GR" dirty="0" smtClean="0">
              <a:solidFill>
                <a:srgbClr val="0070C0"/>
              </a:solidFill>
              <a:latin typeface="Lucida Console" pitchFamily="49" charset="0"/>
              <a:cs typeface="Courier New" pitchFamily="49" charset="0"/>
            </a:endParaRPr>
          </a:p>
          <a:p>
            <a:pPr lvl="1"/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border-bottom</a:t>
            </a:r>
            <a:endParaRPr lang="el-GR" dirty="0">
              <a:solidFill>
                <a:srgbClr val="0070C0"/>
              </a:solidFill>
              <a:latin typeface="Lucida Console" pitchFamily="49" charset="0"/>
              <a:cs typeface="Courier New" pitchFamily="49" charset="0"/>
            </a:endParaRPr>
          </a:p>
          <a:p>
            <a:pPr lvl="1"/>
            <a:r>
              <a:rPr lang="el-GR" dirty="0" smtClean="0"/>
              <a:t>κάποια εικόνα</a:t>
            </a:r>
          </a:p>
        </p:txBody>
      </p:sp>
    </p:spTree>
    <p:extLst>
      <p:ext uri="{BB962C8B-B14F-4D97-AF65-F5344CB8AC3E}">
        <p14:creationId xmlns:p14="http://schemas.microsoft.com/office/powerpoint/2010/main" val="675951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«Κακές ετικέτες»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u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  <a:endParaRPr lang="el-GR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pPr lvl="1"/>
            <a:r>
              <a:rPr lang="el-GR" dirty="0" smtClean="0"/>
              <a:t>Υπογράμμιση </a:t>
            </a:r>
            <a:r>
              <a:rPr lang="en-US" dirty="0" smtClean="0"/>
              <a:t>-&gt;</a:t>
            </a:r>
            <a:r>
              <a:rPr lang="el-GR" dirty="0" smtClean="0"/>
              <a:t> 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</a:rPr>
              <a:t>text-decoration: underline;</a:t>
            </a:r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&lt;center&gt;</a:t>
            </a:r>
          </a:p>
          <a:p>
            <a:pPr lvl="1"/>
            <a:r>
              <a:rPr lang="el-GR" dirty="0" smtClean="0"/>
              <a:t>Στοίχιση στο κέντρο -&gt;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</a:rPr>
              <a:t>text-align: center;</a:t>
            </a:r>
            <a:endParaRPr lang="el-GR" dirty="0" smtClean="0">
              <a:solidFill>
                <a:srgbClr val="0070C0"/>
              </a:solidFill>
              <a:latin typeface="Lucida Console" pitchFamily="49" charset="0"/>
            </a:endParaRPr>
          </a:p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menu&gt;</a:t>
            </a:r>
          </a:p>
          <a:p>
            <a:pPr lvl="1"/>
            <a:r>
              <a:rPr lang="el-GR" dirty="0" smtClean="0"/>
              <a:t>Φτιάχνει λίστα μενού -&gt;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ul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&lt;layer&gt;</a:t>
            </a:r>
          </a:p>
          <a:p>
            <a:pPr lvl="1"/>
            <a:r>
              <a:rPr lang="el-GR" dirty="0" smtClean="0"/>
              <a:t>Παρόμοιο με το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&lt;div&gt;</a:t>
            </a:r>
            <a:r>
              <a:rPr lang="el-GR" dirty="0" smtClean="0"/>
              <a:t>. Δουλεύει μόνο σε παλιούς </a:t>
            </a:r>
            <a:r>
              <a:rPr lang="en-US" dirty="0" smtClean="0"/>
              <a:t>Netscape</a:t>
            </a:r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&lt;blink&gt; </a:t>
            </a:r>
            <a:r>
              <a:rPr lang="el-GR" dirty="0" smtClean="0"/>
              <a:t>και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&lt;marquee&gt;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pPr lvl="1"/>
            <a:r>
              <a:rPr lang="el-GR" dirty="0" smtClean="0"/>
              <a:t>Αναβοσβήνει και κινεί συνεχώς το κείμενο αντίστοιχα</a:t>
            </a:r>
            <a:endParaRPr lang="el-GR" dirty="0"/>
          </a:p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&lt;font&gt;</a:t>
            </a:r>
          </a:p>
          <a:p>
            <a:pPr lvl="1"/>
            <a:r>
              <a:rPr lang="el-GR" dirty="0" smtClean="0"/>
              <a:t>Ορίζει γραμματοσειρά των περιεχομένων του -&gt; 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font-family:…;</a:t>
            </a:r>
            <a:endParaRPr lang="el-GR" dirty="0" smtClean="0">
              <a:solidFill>
                <a:srgbClr val="0070C0"/>
              </a:solidFill>
              <a:latin typeface="Lucida Console" pitchFamily="49" charset="0"/>
              <a:cs typeface="Courier New" pitchFamily="49" charset="0"/>
            </a:endParaRPr>
          </a:p>
        </p:txBody>
      </p:sp>
      <p:pic>
        <p:nvPicPr>
          <p:cNvPr id="2052" name="Picture 4" descr="http://images.zaazu.com/img/vomit-boy01-vomit-puke-sick-smiley-emoticon-000652-medium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873" y="4797152"/>
            <a:ext cx="432048" cy="466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3985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Τμήμα που ο χρήστης συμπληρώνει πληροφορίες</a:t>
            </a:r>
          </a:p>
          <a:p>
            <a:r>
              <a:rPr lang="el-GR" dirty="0" smtClean="0"/>
              <a:t>Άχρηστες χωρίς</a:t>
            </a:r>
            <a:r>
              <a:rPr lang="en-US" dirty="0"/>
              <a:t> </a:t>
            </a:r>
            <a:r>
              <a:rPr lang="en-US" dirty="0" smtClean="0"/>
              <a:t>server-side</a:t>
            </a:r>
          </a:p>
          <a:p>
            <a:pPr lvl="1"/>
            <a:r>
              <a:rPr lang="el-GR" dirty="0" smtClean="0"/>
              <a:t>Κάποιο πρόγραμμα πρέπει να </a:t>
            </a:r>
            <a:r>
              <a:rPr lang="el-GR" b="1" dirty="0" smtClean="0"/>
              <a:t>πάρει</a:t>
            </a:r>
            <a:r>
              <a:rPr lang="el-GR" dirty="0" smtClean="0"/>
              <a:t> τα δεδομένα</a:t>
            </a:r>
            <a:endParaRPr lang="en-US" dirty="0" smtClean="0"/>
          </a:p>
          <a:p>
            <a:r>
              <a:rPr lang="en-US" sz="1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&lt;form&gt;</a:t>
            </a:r>
            <a:r>
              <a:rPr lang="en-US" dirty="0" smtClean="0"/>
              <a:t>: </a:t>
            </a:r>
            <a:r>
              <a:rPr lang="el-GR" dirty="0" smtClean="0"/>
              <a:t>Μία φόρμα.</a:t>
            </a:r>
          </a:p>
          <a:p>
            <a:r>
              <a:rPr lang="en-US" sz="1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action</a:t>
            </a:r>
            <a:r>
              <a:rPr lang="en-US" dirty="0" smtClean="0"/>
              <a:t>:</a:t>
            </a:r>
            <a:r>
              <a:rPr lang="el-GR" dirty="0"/>
              <a:t> </a:t>
            </a:r>
            <a:r>
              <a:rPr lang="el-GR" dirty="0" smtClean="0"/>
              <a:t>Πού θα σταλούν τα δεδομένα (υποχρεωτικό)</a:t>
            </a:r>
          </a:p>
          <a:p>
            <a:r>
              <a:rPr lang="en-US" sz="1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method</a:t>
            </a:r>
            <a:r>
              <a:rPr lang="en-US" dirty="0" smtClean="0"/>
              <a:t>: </a:t>
            </a:r>
            <a:r>
              <a:rPr lang="el-GR" dirty="0" smtClean="0"/>
              <a:t>Με ποια μέθοδο θα σταλούν (υποχρεωτικό)</a:t>
            </a:r>
            <a:endParaRPr lang="en-US" dirty="0" smtClean="0"/>
          </a:p>
          <a:p>
            <a:pPr lvl="1"/>
            <a:r>
              <a:rPr lang="el-GR" dirty="0" smtClean="0"/>
              <a:t>Παίρνει την τιμή </a:t>
            </a:r>
            <a:r>
              <a:rPr lang="en-US" dirty="0" smtClean="0"/>
              <a:t>“</a:t>
            </a:r>
            <a:r>
              <a:rPr lang="en-US" b="1" dirty="0" smtClean="0"/>
              <a:t>post</a:t>
            </a:r>
            <a:r>
              <a:rPr lang="en-US" dirty="0" smtClean="0"/>
              <a:t>” </a:t>
            </a:r>
            <a:r>
              <a:rPr lang="el-GR" dirty="0" smtClean="0"/>
              <a:t>ή </a:t>
            </a:r>
            <a:r>
              <a:rPr lang="en-US" dirty="0" smtClean="0"/>
              <a:t>“</a:t>
            </a:r>
            <a:r>
              <a:rPr lang="en-US" b="1" dirty="0" smtClean="0"/>
              <a:t>get</a:t>
            </a:r>
            <a:r>
              <a:rPr lang="en-US" dirty="0" smtClean="0"/>
              <a:t>”.</a:t>
            </a:r>
            <a:endParaRPr lang="en-US" dirty="0"/>
          </a:p>
        </p:txBody>
      </p:sp>
      <p:pic>
        <p:nvPicPr>
          <p:cNvPr id="1026" name="Picture 2" descr="C:\Documents and Settings\dionyziz\Τα έγγραφά μου\web-development\fo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410" y="4509120"/>
            <a:ext cx="6281048" cy="217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1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&lt;form</a:t>
            </a:r>
          </a:p>
          <a:p>
            <a:pPr marL="274320" lvl="1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action=“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processingscript.php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</a:p>
          <a:p>
            <a:pPr marL="274320" lvl="1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ethod=“post”&gt;</a:t>
            </a:r>
          </a:p>
          <a:p>
            <a:pPr marL="274320" lvl="1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…</a:t>
            </a: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&lt;/form&gt;</a:t>
            </a: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92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r>
              <a:rPr lang="en-US" dirty="0" smtClean="0"/>
              <a:t>: Input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r>
              <a:rPr lang="en-US" dirty="0"/>
              <a:t>: </a:t>
            </a:r>
            <a:r>
              <a:rPr lang="el-GR" dirty="0"/>
              <a:t>Πεδίο όπου εισάγονται δεδομένα</a:t>
            </a:r>
            <a:endParaRPr lang="en-US" dirty="0"/>
          </a:p>
          <a:p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type</a:t>
            </a:r>
            <a:r>
              <a:rPr lang="en-US" dirty="0"/>
              <a:t>: </a:t>
            </a:r>
            <a:r>
              <a:rPr lang="el-GR" b="1" dirty="0"/>
              <a:t>Τύπος</a:t>
            </a:r>
            <a:r>
              <a:rPr lang="el-GR" dirty="0"/>
              <a:t> πεδίου (</a:t>
            </a:r>
            <a:r>
              <a:rPr lang="el-GR" dirty="0" smtClean="0"/>
              <a:t>υποχρεωτικό</a:t>
            </a:r>
            <a:r>
              <a:rPr lang="en-US" dirty="0" smtClean="0"/>
              <a:t>)</a:t>
            </a:r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value</a:t>
            </a:r>
            <a:r>
              <a:rPr lang="en-US" dirty="0" smtClean="0"/>
              <a:t>: </a:t>
            </a:r>
            <a:r>
              <a:rPr lang="el-GR" b="1" dirty="0" smtClean="0"/>
              <a:t>Προεπιλεγμένη</a:t>
            </a:r>
            <a:r>
              <a:rPr lang="el-GR" dirty="0" smtClean="0"/>
              <a:t> τιμή του πεδίου</a:t>
            </a:r>
            <a:endParaRPr lang="en-US" dirty="0" smtClean="0"/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checked</a:t>
            </a:r>
            <a:r>
              <a:rPr lang="en-US" dirty="0" smtClean="0"/>
              <a:t>: </a:t>
            </a:r>
            <a:r>
              <a:rPr lang="el-GR" dirty="0" smtClean="0"/>
              <a:t>Ορίζεται </a:t>
            </a:r>
            <a:r>
              <a:rPr lang="en-US" dirty="0" smtClean="0"/>
              <a:t>“checked” </a:t>
            </a:r>
            <a:r>
              <a:rPr lang="el-GR" dirty="0" smtClean="0"/>
              <a:t>όταν το πεδίο είναι επιλεγμένο αν έχει νόημα στο αντίστοιχο </a:t>
            </a:r>
            <a:r>
              <a:rPr lang="en-US" dirty="0" smtClean="0"/>
              <a:t>type.</a:t>
            </a:r>
          </a:p>
          <a:p>
            <a:endParaRPr lang="en-US" dirty="0" smtClean="0"/>
          </a:p>
          <a:p>
            <a:r>
              <a:rPr lang="el-GR" dirty="0"/>
              <a:t>Πρέπει να περιέχεται μέσα σε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&lt;form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r>
              <a:rPr lang="el-GR" dirty="0"/>
              <a:t>Δεν έχει περιεχόμενο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673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800"/>
            <a:ext cx="8229600" cy="1224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/>
              <a:t>“text”</a:t>
            </a:r>
            <a:r>
              <a:rPr lang="en-US" dirty="0"/>
              <a:t>: </a:t>
            </a:r>
            <a:r>
              <a:rPr lang="el-GR" dirty="0"/>
              <a:t>Απλό πλαίσιο κειμένου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type=“text” value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lala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 /&gt;</a:t>
            </a: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pic>
        <p:nvPicPr>
          <p:cNvPr id="2051" name="Picture 3" descr="C:\Documents and Settings\dionyziz\Τα έγγραφά μου\web-development\text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7" y="2896515"/>
            <a:ext cx="4176464" cy="55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Documents and Settings\dionyziz\Τα έγγραφά μου\web-development\passwor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5517230"/>
            <a:ext cx="4176465" cy="57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544" y="4485216"/>
            <a:ext cx="83529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/>
              <a:t>Τύπος </a:t>
            </a:r>
            <a:r>
              <a:rPr lang="en-US" sz="2400" b="1" dirty="0"/>
              <a:t>“password”</a:t>
            </a:r>
            <a:r>
              <a:rPr lang="en-US" sz="2400" dirty="0"/>
              <a:t>: </a:t>
            </a:r>
            <a:r>
              <a:rPr lang="el-GR" sz="2400" dirty="0"/>
              <a:t>Πλαίσιο κωδικού</a:t>
            </a:r>
            <a:endParaRPr lang="en-US" sz="2400" dirty="0"/>
          </a:p>
          <a:p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 type=“password” value=“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lala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 /&gt;</a:t>
            </a:r>
            <a:endParaRPr lang="el-GR" sz="24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endParaRPr lang="el-GR" sz="24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endParaRPr lang="el-GR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781200" y="2564904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35697" y="5212528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12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95535" y="1628800"/>
            <a:ext cx="8440615" cy="30963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 smtClean="0"/>
              <a:t>“checkbox”</a:t>
            </a:r>
            <a:r>
              <a:rPr lang="en-US" dirty="0" smtClean="0"/>
              <a:t>: </a:t>
            </a:r>
            <a:r>
              <a:rPr lang="el-GR" dirty="0" smtClean="0"/>
              <a:t>Πλαίσιο «τικαρίσματος» ναι/όχι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type=“checkbox”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checked=“checked” /&gt;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Keep my signed in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(Uncheck if on a shared computer)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&lt;/p&gt;</a:t>
            </a: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pic>
        <p:nvPicPr>
          <p:cNvPr id="3075" name="Picture 3" descr="C:\Documents and Settings\dionyziz\Τα έγγραφά μου\web-development\check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975" y="5006990"/>
            <a:ext cx="4375250" cy="582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/>
          <p:cNvCxnSpPr/>
          <p:nvPr/>
        </p:nvCxnSpPr>
        <p:spPr>
          <a:xfrm>
            <a:off x="1259632" y="4397586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39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5535" y="1628800"/>
            <a:ext cx="8440615" cy="30963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 smtClean="0"/>
              <a:t>“radio”</a:t>
            </a:r>
            <a:r>
              <a:rPr lang="en-US" dirty="0" smtClean="0"/>
              <a:t>: </a:t>
            </a:r>
            <a:r>
              <a:rPr lang="el-GR" dirty="0" smtClean="0"/>
              <a:t>Πλαίσιο πολλαπλής επιλογής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type=“radio” /&gt; Water&lt;/p&gt;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type=“radio” /&gt;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Beer&lt;/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p&gt;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checked=“checked” /&gt;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                        Wine&lt;/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p&gt;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11760" y="4092884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Documents and Settings\dionyziz\Τα έγγραφά μου\web-development\rad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702288"/>
            <a:ext cx="2262594" cy="154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97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5535" y="1628800"/>
            <a:ext cx="8440615" cy="30963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 smtClean="0"/>
              <a:t>“radio”</a:t>
            </a:r>
            <a:r>
              <a:rPr lang="en-US" dirty="0" smtClean="0"/>
              <a:t>: </a:t>
            </a:r>
            <a:r>
              <a:rPr lang="el-GR" dirty="0" smtClean="0"/>
              <a:t>Πλαίσιο πολλαπλής επιλογής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type=“radio” /&gt; Water&lt;/p&gt;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type=“radio” /&gt;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Beer&lt;/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p&gt;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&lt;p&gt;&lt;input type=“radio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checked=“checked” /&gt;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                        Wine&lt;/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p&gt;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11760" y="4092884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Documents and Settings\dionyziz\Τα έγγραφά μου\web-development\rad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702288"/>
            <a:ext cx="2262594" cy="154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330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5535" y="1628800"/>
            <a:ext cx="8440615" cy="19442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 smtClean="0"/>
              <a:t>“submit”</a:t>
            </a:r>
            <a:r>
              <a:rPr lang="en-US" dirty="0" smtClean="0"/>
              <a:t>: </a:t>
            </a:r>
            <a:r>
              <a:rPr lang="el-GR" dirty="0" smtClean="0"/>
              <a:t>Κουμπί για αποστολή φόρμας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type=“submit”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value=“Create My Account” /&gt;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371863" y="3625450"/>
            <a:ext cx="72008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C:\Documents and Settings\dionyziz\Τα έγγραφά μου\web-development\submi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943" y="4234854"/>
            <a:ext cx="2948747" cy="994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46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Σημασιολογικά κενές ετικέτες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Μας βοηθούν στο </a:t>
            </a:r>
            <a:r>
              <a:rPr lang="en-US" dirty="0" smtClean="0"/>
              <a:t>CSS</a:t>
            </a:r>
            <a:endParaRPr lang="el-GR" dirty="0"/>
          </a:p>
          <a:p>
            <a:r>
              <a:rPr lang="el-GR" dirty="0" smtClean="0"/>
              <a:t>Χωρίζουν το </a:t>
            </a:r>
            <a:r>
              <a:rPr lang="en-US" dirty="0" smtClean="0"/>
              <a:t>HTML </a:t>
            </a:r>
            <a:r>
              <a:rPr lang="el-GR" dirty="0" smtClean="0"/>
              <a:t>σε κομμάτια</a:t>
            </a:r>
          </a:p>
          <a:p>
            <a:r>
              <a:rPr lang="el-GR" dirty="0" smtClean="0"/>
              <a:t>Δύο ετικέτες, 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div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 smtClean="0"/>
              <a:t> </a:t>
            </a:r>
            <a:r>
              <a:rPr lang="el-GR" dirty="0" smtClean="0"/>
              <a:t>και 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span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10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l-GR" dirty="0" smtClean="0"/>
              <a:t>Τύποι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endParaRPr lang="el-GR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5535" y="1628800"/>
            <a:ext cx="8440615" cy="19442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b="1" dirty="0"/>
              <a:t>Τύπος </a:t>
            </a:r>
            <a:r>
              <a:rPr lang="en-US" b="1" dirty="0" smtClean="0"/>
              <a:t>“file”</a:t>
            </a:r>
            <a:r>
              <a:rPr lang="en-US" dirty="0" smtClean="0"/>
              <a:t>:</a:t>
            </a:r>
            <a:r>
              <a:rPr lang="el-GR" dirty="0"/>
              <a:t> </a:t>
            </a:r>
            <a:r>
              <a:rPr lang="el-GR" dirty="0" smtClean="0"/>
              <a:t>Ανέβασμα αρχείου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 type=“file” /&gt;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205418" y="3156012"/>
            <a:ext cx="718510" cy="792088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C:\Documents and Settings\dionyziz\Τα έγγραφά μου\web-development\fi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7" y="3948100"/>
            <a:ext cx="4248473" cy="57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70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Τύποι </a:t>
            </a: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ea typeface="+mn-ea"/>
                <a:cs typeface="+mn-cs"/>
              </a:rPr>
              <a:t>&lt;input&gt;</a:t>
            </a:r>
            <a:endParaRPr lang="el-GR" sz="3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text</a:t>
            </a:r>
            <a:r>
              <a:rPr lang="en-US" dirty="0" smtClean="0"/>
              <a:t>: </a:t>
            </a:r>
            <a:r>
              <a:rPr lang="el-GR" dirty="0" smtClean="0"/>
              <a:t>Απλό πλαίσιο κειμένου</a:t>
            </a:r>
            <a:endParaRPr lang="en-US" dirty="0" smtClean="0"/>
          </a:p>
          <a:p>
            <a:r>
              <a:rPr lang="en-US" b="1" dirty="0" smtClean="0"/>
              <a:t>password</a:t>
            </a:r>
            <a:r>
              <a:rPr lang="en-US" dirty="0" smtClean="0"/>
              <a:t>: </a:t>
            </a:r>
            <a:r>
              <a:rPr lang="el-GR" dirty="0" smtClean="0"/>
              <a:t>Πλαίσιο κωδικού *********</a:t>
            </a:r>
          </a:p>
          <a:p>
            <a:r>
              <a:rPr lang="en-US" b="1" dirty="0" smtClean="0"/>
              <a:t>checkbox</a:t>
            </a:r>
            <a:r>
              <a:rPr lang="en-US" dirty="0" smtClean="0"/>
              <a:t>: </a:t>
            </a:r>
            <a:r>
              <a:rPr lang="el-GR" dirty="0" smtClean="0"/>
              <a:t>Κουτάκι για</a:t>
            </a:r>
            <a:r>
              <a:rPr lang="en-US" dirty="0"/>
              <a:t> </a:t>
            </a:r>
            <a:r>
              <a:rPr lang="el-GR" dirty="0" smtClean="0"/>
              <a:t>«</a:t>
            </a:r>
            <a:r>
              <a:rPr lang="en-US" dirty="0" smtClean="0"/>
              <a:t>tick</a:t>
            </a:r>
            <a:r>
              <a:rPr lang="el-GR" dirty="0" smtClean="0"/>
              <a:t>»: Ναι ή Όχι</a:t>
            </a:r>
          </a:p>
          <a:p>
            <a:r>
              <a:rPr lang="en-US" b="1" dirty="0" smtClean="0"/>
              <a:t>radio</a:t>
            </a:r>
            <a:r>
              <a:rPr lang="en-US" dirty="0" smtClean="0"/>
              <a:t>: </a:t>
            </a:r>
            <a:r>
              <a:rPr lang="el-GR" dirty="0" smtClean="0"/>
              <a:t>Πολλαπλής επιλογής</a:t>
            </a:r>
          </a:p>
          <a:p>
            <a:r>
              <a:rPr lang="en-US" b="1" dirty="0" smtClean="0"/>
              <a:t>file</a:t>
            </a:r>
            <a:r>
              <a:rPr lang="en-US" dirty="0" smtClean="0"/>
              <a:t>: </a:t>
            </a:r>
            <a:r>
              <a:rPr lang="el-GR" dirty="0" smtClean="0"/>
              <a:t>Ανέβασμα αρχείου</a:t>
            </a:r>
            <a:endParaRPr lang="en-US" dirty="0" smtClean="0"/>
          </a:p>
          <a:p>
            <a:r>
              <a:rPr lang="en-US" b="1" dirty="0" smtClean="0"/>
              <a:t>submit</a:t>
            </a:r>
            <a:r>
              <a:rPr lang="en-US" dirty="0" smtClean="0"/>
              <a:t>: </a:t>
            </a:r>
            <a:r>
              <a:rPr lang="el-GR" dirty="0" smtClean="0"/>
              <a:t>Κουμπί που στέλνει δεδομένα φόρμας</a:t>
            </a:r>
            <a:endParaRPr lang="en-US" dirty="0" smtClean="0"/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image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r>
              <a:rPr lang="el-GR" dirty="0" smtClean="0">
                <a:solidFill>
                  <a:schemeClr val="bg1">
                    <a:lumMod val="50000"/>
                  </a:schemeClr>
                </a:solidFill>
              </a:rPr>
              <a:t> Επιλογή σημείου (συντεταγμένων) σε μία εικόνα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button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r>
              <a:rPr lang="el-GR" dirty="0" smtClean="0">
                <a:solidFill>
                  <a:schemeClr val="bg1">
                    <a:lumMod val="50000"/>
                  </a:schemeClr>
                </a:solidFill>
              </a:rPr>
              <a:t> Απλό κουμπί.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reset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el-GR" dirty="0" smtClean="0">
                <a:solidFill>
                  <a:schemeClr val="bg1">
                    <a:lumMod val="50000"/>
                  </a:schemeClr>
                </a:solidFill>
              </a:rPr>
              <a:t>Κουμπί που διαγράφει τα περιεχόμενα της φόρμας.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hidden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r>
              <a:rPr lang="el-GR" dirty="0" smtClean="0">
                <a:solidFill>
                  <a:schemeClr val="bg1">
                    <a:lumMod val="50000"/>
                  </a:schemeClr>
                </a:solidFill>
              </a:rPr>
              <a:t> Κρυφό πεδίο.</a:t>
            </a:r>
            <a:endParaRPr lang="el-GR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78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textarea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 smtClean="0"/>
              <a:t>:</a:t>
            </a:r>
            <a:r>
              <a:rPr lang="el-GR" dirty="0" smtClean="0"/>
              <a:t> Ένα μεγάλο πλαίσιο κειμένου</a:t>
            </a:r>
            <a:r>
              <a:rPr lang="en-US" dirty="0" smtClean="0"/>
              <a:t>.</a:t>
            </a:r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</a:t>
            </a:r>
            <a:r>
              <a:rPr lang="en-US" dirty="0" smtClean="0"/>
              <a:t>: </a:t>
            </a:r>
            <a:r>
              <a:rPr lang="el-GR" dirty="0" smtClean="0"/>
              <a:t>Πλήθος </a:t>
            </a:r>
            <a:r>
              <a:rPr lang="el-GR" b="1" dirty="0" smtClean="0"/>
              <a:t>γραμμών</a:t>
            </a:r>
            <a:r>
              <a:rPr lang="el-GR" dirty="0" smtClean="0"/>
              <a:t> του πλαισίου (υποχρεωτικό)</a:t>
            </a:r>
            <a:endParaRPr lang="en-US" dirty="0" smtClean="0"/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</a:t>
            </a:r>
            <a:r>
              <a:rPr lang="en-US" dirty="0" smtClean="0"/>
              <a:t>:</a:t>
            </a:r>
            <a:r>
              <a:rPr lang="el-GR" dirty="0" smtClean="0"/>
              <a:t> Πλήθος </a:t>
            </a:r>
            <a:r>
              <a:rPr lang="el-GR" b="1" dirty="0" smtClean="0"/>
              <a:t>στηλών</a:t>
            </a:r>
            <a:r>
              <a:rPr lang="el-GR" dirty="0" smtClean="0"/>
              <a:t> του πλαισίου (υποχρεωτικό)</a:t>
            </a:r>
            <a:endParaRPr lang="en-US" dirty="0" smtClean="0"/>
          </a:p>
          <a:p>
            <a:endParaRPr lang="en-US" dirty="0"/>
          </a:p>
          <a:p>
            <a:r>
              <a:rPr lang="el-GR" dirty="0" smtClean="0"/>
              <a:t>Το περιεχόμενο είναι απλό κείμενο</a:t>
            </a:r>
            <a:r>
              <a:rPr lang="en-US" dirty="0" smtClean="0"/>
              <a:t>: </a:t>
            </a:r>
            <a:r>
              <a:rPr lang="el-GR" dirty="0" smtClean="0"/>
              <a:t>Η προεπιλεγμένη τιμή του πλαισίου.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442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4563872" y="2361973"/>
            <a:ext cx="0" cy="102315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 descr="C:\Documents and Settings\dionyziz\Τα έγγραφά μου\web-development\textare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48" y="3514101"/>
            <a:ext cx="8011049" cy="268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39436" y="1052736"/>
            <a:ext cx="78488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textarea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rows=“8” cols=“60”&gt;</a:t>
            </a:r>
          </a:p>
          <a:p>
            <a:r>
              <a:rPr lang="el-GR" dirty="0"/>
              <a:t>Είμαι ένα </a:t>
            </a:r>
            <a:r>
              <a:rPr lang="en-US" dirty="0" err="1"/>
              <a:t>textarea</a:t>
            </a:r>
            <a:r>
              <a:rPr lang="en-US" dirty="0"/>
              <a:t>!</a:t>
            </a:r>
          </a:p>
          <a:p>
            <a:r>
              <a:rPr lang="el-GR" dirty="0"/>
              <a:t>Κοιτάξτε με</a:t>
            </a:r>
            <a:r>
              <a:rPr lang="en-US" dirty="0"/>
              <a:t>!</a:t>
            </a:r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textarea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l-GR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66491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47687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&lt;select&gt;</a:t>
            </a:r>
            <a:r>
              <a:rPr lang="en-US" dirty="0" smtClean="0"/>
              <a:t>:</a:t>
            </a:r>
            <a:r>
              <a:rPr lang="el-GR" dirty="0"/>
              <a:t> </a:t>
            </a:r>
            <a:r>
              <a:rPr lang="el-GR" dirty="0" smtClean="0"/>
              <a:t>Πτυσσόμενο πλαίσιο επιλογής</a:t>
            </a:r>
            <a:endParaRPr lang="en-US" dirty="0" smtClean="0"/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&lt;option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l-GR" dirty="0" smtClean="0"/>
              <a:t>Μία επιλογή πλαισίου επιλογής</a:t>
            </a:r>
            <a:endParaRPr lang="en-US" dirty="0" smtClean="0"/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selected</a:t>
            </a:r>
            <a:r>
              <a:rPr lang="en-US" dirty="0" smtClean="0"/>
              <a:t>: </a:t>
            </a:r>
            <a:r>
              <a:rPr lang="el-GR" dirty="0" smtClean="0"/>
              <a:t>Ορίζεται στην τιμή </a:t>
            </a:r>
            <a:r>
              <a:rPr lang="en-US" dirty="0" smtClean="0"/>
              <a:t>“selected”</a:t>
            </a:r>
            <a:r>
              <a:rPr lang="el-GR" dirty="0"/>
              <a:t> </a:t>
            </a:r>
            <a:r>
              <a:rPr lang="el-GR" dirty="0" smtClean="0"/>
              <a:t>για την </a:t>
            </a:r>
            <a:r>
              <a:rPr lang="el-GR" b="1" dirty="0" smtClean="0"/>
              <a:t>προεπιλεγμένη</a:t>
            </a:r>
            <a:r>
              <a:rPr lang="el-GR" dirty="0" smtClean="0"/>
              <a:t> επιλογή.</a:t>
            </a:r>
          </a:p>
          <a:p>
            <a:endParaRPr lang="el-GR" dirty="0"/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&lt;option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l-GR" dirty="0" smtClean="0"/>
              <a:t>περιέχεται μόνο στο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&lt;select&gt;</a:t>
            </a:r>
          </a:p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&lt;select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/>
              <a:t>:</a:t>
            </a:r>
            <a:r>
              <a:rPr lang="el-GR" dirty="0" smtClean="0"/>
              <a:t> περιέχει μόνο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&lt;option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l-GR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endParaRPr lang="el-GR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77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620688"/>
            <a:ext cx="8496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select&gt;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&lt;option selected=“selected”&gt;</a:t>
            </a:r>
            <a:r>
              <a:rPr lang="en-US" sz="2000" dirty="0"/>
              <a:t>Linear Algebra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&lt;/option&gt;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&lt;option&gt;</a:t>
            </a:r>
            <a:r>
              <a:rPr lang="en-US" sz="2000" dirty="0"/>
              <a:t>Calculus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&lt;/option&gt;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option&gt;</a:t>
            </a:r>
            <a:r>
              <a:rPr lang="en-US" sz="2000" dirty="0" smtClean="0"/>
              <a:t>Logic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&lt;/option&gt;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&lt;/select&gt;</a:t>
            </a:r>
          </a:p>
          <a:p>
            <a:endParaRPr lang="el-GR" sz="20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563872" y="2361973"/>
            <a:ext cx="0" cy="102315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C:\Documents and Settings\dionyziz\Τα έγγραφά μου\web-development\sele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490" y="3573016"/>
            <a:ext cx="3019019" cy="19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56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Φόρμες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620888"/>
          </a:xfrm>
        </p:spPr>
        <p:txBody>
          <a:bodyPr/>
          <a:lstStyle/>
          <a:p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name</a:t>
            </a:r>
            <a:r>
              <a:rPr lang="en-US" dirty="0" smtClean="0"/>
              <a:t>: </a:t>
            </a:r>
            <a:r>
              <a:rPr lang="el-GR" dirty="0" smtClean="0"/>
              <a:t>Ονομάζει ένα 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&lt;input&gt;</a:t>
            </a:r>
            <a:r>
              <a:rPr lang="en-US" dirty="0" smtClean="0"/>
              <a:t>, 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2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textarea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dirty="0" smtClean="0"/>
              <a:t>, </a:t>
            </a:r>
            <a:r>
              <a:rPr lang="el-GR" dirty="0" smtClean="0"/>
              <a:t>ή 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&lt;select&gt;</a:t>
            </a:r>
            <a:r>
              <a:rPr lang="el-GR" dirty="0"/>
              <a:t>.</a:t>
            </a:r>
          </a:p>
          <a:p>
            <a:endParaRPr lang="el-GR" dirty="0"/>
          </a:p>
          <a:p>
            <a:r>
              <a:rPr lang="el-GR" dirty="0" smtClean="0"/>
              <a:t>Η τιμή του 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name</a:t>
            </a:r>
            <a:r>
              <a:rPr lang="el-GR" dirty="0"/>
              <a:t> </a:t>
            </a:r>
            <a:r>
              <a:rPr lang="el-GR" dirty="0" smtClean="0"/>
              <a:t>χρησιμοποιείται από το πρόγραμμα </a:t>
            </a:r>
            <a:r>
              <a:rPr lang="el-GR" b="1" dirty="0" smtClean="0"/>
              <a:t>επεξεργασίας</a:t>
            </a:r>
            <a:r>
              <a:rPr lang="el-GR" dirty="0" smtClean="0"/>
              <a:t> των δεδομένων που τρέχει στον </a:t>
            </a:r>
            <a:r>
              <a:rPr lang="en-US" b="1" dirty="0" smtClean="0"/>
              <a:t>server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l-GR" dirty="0" smtClean="0"/>
              <a:t>Δεδομένα σε πεδία χωρίς </a:t>
            </a:r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name</a:t>
            </a:r>
            <a:r>
              <a:rPr lang="en-US" dirty="0" smtClean="0"/>
              <a:t> </a:t>
            </a:r>
            <a:r>
              <a:rPr lang="el-GR" i="1" dirty="0" smtClean="0"/>
              <a:t>δεν</a:t>
            </a:r>
            <a:r>
              <a:rPr lang="el-GR" dirty="0" smtClean="0"/>
              <a:t> στέλνονται!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5528" y="4653136"/>
            <a:ext cx="8568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&lt;input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type=“text”</a:t>
            </a: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value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</a:t>
            </a:r>
            <a:r>
              <a:rPr lang="el-GR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Πέτρος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</a:t>
            </a:r>
            <a:endParaRPr lang="en-US" sz="20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name=“</a:t>
            </a:r>
            <a:r>
              <a:rPr lang="en-US" sz="20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firstname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 /&gt;</a:t>
            </a:r>
          </a:p>
          <a:p>
            <a:endParaRPr lang="el-GR" sz="2000" dirty="0"/>
          </a:p>
          <a:p>
            <a:endParaRPr lang="el-GR" sz="2000" dirty="0"/>
          </a:p>
        </p:txBody>
      </p:sp>
    </p:spTree>
    <p:extLst>
      <p:ext uri="{BB962C8B-B14F-4D97-AF65-F5344CB8AC3E}">
        <p14:creationId xmlns:p14="http://schemas.microsoft.com/office/powerpoint/2010/main" val="182891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Περισσότερα για πίνακες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</a:t>
            </a:r>
            <a:r>
              <a:rPr lang="en-US" dirty="0" smtClean="0"/>
              <a:t>Table Header</a:t>
            </a:r>
            <a:endParaRPr lang="el-GR" dirty="0"/>
          </a:p>
          <a:p>
            <a:pPr lvl="1"/>
            <a:r>
              <a:rPr lang="el-GR" dirty="0" smtClean="0"/>
              <a:t>Αντί για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&lt;td&gt;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l-GR" dirty="0" smtClean="0"/>
              <a:t>στις επικεφαλίδες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&lt;table&gt;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1600" b="1" dirty="0" smtClean="0">
                <a:latin typeface="Lucida Console" pitchFamily="49" charset="0"/>
              </a:rPr>
              <a:t>foo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1600" b="1" dirty="0" smtClean="0">
                <a:latin typeface="Lucida Console" pitchFamily="49" charset="0"/>
              </a:rPr>
              <a:t>bar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1600" b="1" dirty="0" err="1" smtClean="0">
                <a:latin typeface="Lucida Console" pitchFamily="49" charset="0"/>
              </a:rPr>
              <a:t>baz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[…]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&lt;/table&gt;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7" r="91066" b="75118"/>
          <a:stretch/>
        </p:blipFill>
        <p:spPr bwMode="auto">
          <a:xfrm>
            <a:off x="6300192" y="2852936"/>
            <a:ext cx="1841889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4355976" y="3789040"/>
            <a:ext cx="1296144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6164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Περισσότερα για πίνακες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Ιδιότητες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colspan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l-GR" dirty="0" smtClean="0"/>
              <a:t>και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l-GR" dirty="0" smtClean="0"/>
              <a:t>Με αυτά συγχωνεύουμε κελιά σε ένα πίνακα</a:t>
            </a:r>
          </a:p>
          <a:p>
            <a:r>
              <a:rPr lang="el-GR" dirty="0" smtClean="0"/>
              <a:t>ΔΕΝ γράφουμε τα κελιά που θα υπήρχαν αν δεν υπήρχε η συγχώνευση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375607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Περισσότερα για πίνακες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Ιδιότητα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colspan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lvl="1"/>
            <a:r>
              <a:rPr lang="el-GR" dirty="0" smtClean="0"/>
              <a:t>Ορίζει πόσες στήλες είναι η έκταση του κελιού</a:t>
            </a:r>
            <a:endParaRPr lang="en-US" dirty="0" smtClean="0"/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&lt;table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&lt;td 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colspan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=“2”&gt;</a:t>
            </a:r>
            <a:r>
              <a:rPr lang="en-US" sz="1600" b="1" dirty="0" smtClean="0">
                <a:latin typeface="Lucida Console" pitchFamily="49" charset="0"/>
              </a:rPr>
              <a:t>1x2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  <a:endParaRPr lang="en-US" sz="1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td&gt;</a:t>
            </a:r>
            <a:r>
              <a:rPr lang="en-US" sz="1600" b="1" dirty="0" smtClean="0">
                <a:latin typeface="Lucida Console" pitchFamily="49" charset="0"/>
              </a:rPr>
              <a:t>1x1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sz="1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&lt;/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table&gt;</a:t>
            </a:r>
          </a:p>
          <a:p>
            <a:pPr marL="0" indent="0">
              <a:buNone/>
            </a:pPr>
            <a:endParaRPr lang="el-G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4" r="94596" b="84647"/>
          <a:stretch/>
        </p:blipFill>
        <p:spPr bwMode="auto">
          <a:xfrm>
            <a:off x="3491880" y="5589240"/>
            <a:ext cx="1152128" cy="94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4059816" y="4509120"/>
            <a:ext cx="8128" cy="86934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0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Σημασιολογικά κενές ετικέτες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span&gt;</a:t>
            </a:r>
            <a:r>
              <a:rPr lang="el-GR" dirty="0" smtClean="0"/>
              <a:t>:</a:t>
            </a:r>
            <a:r>
              <a:rPr lang="en-US" dirty="0" smtClean="0"/>
              <a:t> (spanner)  </a:t>
            </a:r>
            <a:r>
              <a:rPr lang="el-GR" dirty="0" smtClean="0"/>
              <a:t>περιέχει συνήθως μικρά κομμάτια</a:t>
            </a:r>
          </a:p>
          <a:p>
            <a:r>
              <a:rPr lang="el-GR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div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&gt;</a:t>
            </a:r>
            <a:r>
              <a:rPr lang="el-GR" dirty="0" smtClean="0"/>
              <a:t>: (</a:t>
            </a:r>
            <a:r>
              <a:rPr lang="en-US" dirty="0" smtClean="0"/>
              <a:t>division) </a:t>
            </a:r>
            <a:r>
              <a:rPr lang="el-GR" dirty="0" smtClean="0"/>
              <a:t>περιεχει </a:t>
            </a:r>
            <a:r>
              <a:rPr lang="el-GR" dirty="0"/>
              <a:t>μεγαλύτερες </a:t>
            </a:r>
            <a:r>
              <a:rPr lang="el-GR" dirty="0" smtClean="0"/>
              <a:t>ενότητες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6963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Περισσότερα για πίνακες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Ιδιότητα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endParaRPr lang="el-GR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lvl="1"/>
            <a:r>
              <a:rPr lang="el-GR" dirty="0" smtClean="0"/>
              <a:t>Ορίζει πόσες γραμμές είναι η έκταση του κελιού</a:t>
            </a:r>
            <a:endParaRPr lang="en-US" dirty="0" smtClean="0"/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&lt;table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&lt;td 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=“2”&gt;</a:t>
            </a:r>
            <a:r>
              <a:rPr lang="en-US" sz="1600" b="1" dirty="0" smtClean="0">
                <a:latin typeface="Lucida Console" pitchFamily="49" charset="0"/>
              </a:rPr>
              <a:t>2x1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sz="1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&lt;/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table&gt;</a:t>
            </a:r>
          </a:p>
          <a:p>
            <a:pPr marL="0" indent="0">
              <a:buNone/>
            </a:pPr>
            <a:endParaRPr lang="el-GR" dirty="0" smtClean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059816" y="4509120"/>
            <a:ext cx="8128" cy="86934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5" r="94556" b="84892"/>
          <a:stretch/>
        </p:blipFill>
        <p:spPr bwMode="auto">
          <a:xfrm>
            <a:off x="3411744" y="5445332"/>
            <a:ext cx="1296144" cy="1092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6898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Περισσότερα για πίνακες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olspan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l-GR" dirty="0" smtClean="0"/>
              <a:t>και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l-GR" dirty="0" smtClean="0"/>
              <a:t>στο ίδιο κελί</a:t>
            </a:r>
            <a:endParaRPr lang="en-US" dirty="0" smtClean="0"/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&lt;table&gt;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 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=“2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” 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colspan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=“2”&gt;</a:t>
            </a:r>
            <a:r>
              <a:rPr lang="en-US" sz="1600" b="1" dirty="0" smtClean="0">
                <a:latin typeface="Lucida Console" pitchFamily="49" charset="0"/>
              </a:rPr>
              <a:t>2x2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l-GR" sz="1600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l-GR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l-GR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sz="1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&lt;/</a:t>
            </a:r>
            <a:r>
              <a:rPr lang="en-US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	&lt;td&gt;</a:t>
            </a:r>
            <a:r>
              <a:rPr lang="en-US" sz="1600" b="1" dirty="0">
                <a:latin typeface="Lucida Console" pitchFamily="49" charset="0"/>
              </a:rPr>
              <a:t>1x1</a:t>
            </a: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&lt;/td&gt;</a:t>
            </a:r>
          </a:p>
          <a:p>
            <a:pPr marL="0" indent="0">
              <a:buNone/>
            </a:pP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&lt;/</a:t>
            </a:r>
            <a:r>
              <a:rPr lang="en-US" sz="16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tr</a:t>
            </a:r>
            <a:r>
              <a:rPr lang="en-US" sz="1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sz="16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&lt;/table&gt;</a:t>
            </a:r>
          </a:p>
          <a:p>
            <a:endParaRPr lang="en-US" dirty="0" smtClean="0"/>
          </a:p>
          <a:p>
            <a:endParaRPr lang="el-GR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932040" y="4725144"/>
            <a:ext cx="864096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 r="92721" b="82177"/>
          <a:stretch/>
        </p:blipFill>
        <p:spPr bwMode="auto">
          <a:xfrm>
            <a:off x="6444208" y="4022521"/>
            <a:ext cx="1656184" cy="1405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44828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Λίστες ορισμών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Εξειδικευμένη λίστα</a:t>
            </a:r>
          </a:p>
          <a:p>
            <a:r>
              <a:rPr lang="el-GR" dirty="0" smtClean="0"/>
              <a:t>Εκφράζει αντιστοιχίες</a:t>
            </a:r>
          </a:p>
          <a:p>
            <a:pPr lvl="1"/>
            <a:r>
              <a:rPr lang="el-GR" dirty="0" smtClean="0"/>
              <a:t>Λέξεις – Ετυμολογία</a:t>
            </a:r>
          </a:p>
          <a:p>
            <a:pPr lvl="1"/>
            <a:r>
              <a:rPr lang="el-GR" dirty="0" smtClean="0"/>
              <a:t>Όνομα – Τήλέφωνο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38955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Λίστες ορισμών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&lt;dl&gt; </a:t>
            </a:r>
            <a:r>
              <a:rPr lang="el-GR" sz="2000" dirty="0" smtClean="0"/>
              <a:t>Ορίζει μία λίστα ορισμών</a:t>
            </a:r>
            <a:r>
              <a:rPr lang="en-US" sz="2000" dirty="0" smtClean="0"/>
              <a:t> (Definition List)</a:t>
            </a:r>
            <a:endParaRPr lang="el-GR" sz="2000" dirty="0" smtClean="0"/>
          </a:p>
          <a:p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 </a:t>
            </a:r>
            <a:r>
              <a:rPr lang="el-GR" sz="2000" dirty="0" smtClean="0"/>
              <a:t>Ορίζει έναν όρο της λίστας (</a:t>
            </a:r>
            <a:r>
              <a:rPr lang="en-US" sz="2000" dirty="0" smtClean="0"/>
              <a:t>Definition Term)</a:t>
            </a:r>
          </a:p>
          <a:p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 </a:t>
            </a:r>
            <a:r>
              <a:rPr lang="el-GR" sz="2000" dirty="0" smtClean="0"/>
              <a:t>Ορίζει την περιγραφή του όρου (</a:t>
            </a:r>
            <a:r>
              <a:rPr lang="en-US" sz="2000" dirty="0" smtClean="0"/>
              <a:t>Definition Description)</a:t>
            </a:r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&lt;h2&gt;</a:t>
            </a:r>
            <a:r>
              <a:rPr lang="el-GR" sz="2000" dirty="0" smtClean="0">
                <a:latin typeface="Lucida Console" pitchFamily="49" charset="0"/>
              </a:rPr>
              <a:t>Οι γλώσσες και οι χρήσεις τους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h2&gt;</a:t>
            </a:r>
            <a:endParaRPr lang="en-US" sz="2000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&lt;dl&gt;</a:t>
            </a:r>
          </a:p>
          <a:p>
            <a:pPr marL="0" indent="0">
              <a:buNone/>
            </a:pPr>
            <a:r>
              <a:rPr lang="en-US" sz="2000" dirty="0" smtClean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2000" dirty="0" smtClean="0">
                <a:latin typeface="Lucida Console" pitchFamily="49" charset="0"/>
              </a:rPr>
              <a:t>HTML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	</a:t>
            </a:r>
            <a:r>
              <a:rPr lang="en-US" sz="2000" dirty="0" smtClean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2000" dirty="0" smtClean="0">
                <a:latin typeface="Lucida Console" pitchFamily="49" charset="0"/>
              </a:rPr>
              <a:t>Περιγραφή περιεχομένου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2000" dirty="0" smtClean="0">
                <a:latin typeface="Lucida Console" pitchFamily="49" charset="0"/>
              </a:rPr>
              <a:t>CSS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	</a:t>
            </a:r>
            <a:r>
              <a:rPr lang="en-US" sz="2000" dirty="0" smtClean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2000" dirty="0" smtClean="0">
                <a:latin typeface="Lucida Console" pitchFamily="49" charset="0"/>
              </a:rPr>
              <a:t>Περιγραφή μορφοποίησης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n-US" sz="2000" dirty="0" err="1" smtClean="0">
                <a:latin typeface="Lucida Console" pitchFamily="49" charset="0"/>
              </a:rPr>
              <a:t>Javascript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	</a:t>
            </a:r>
            <a:r>
              <a:rPr lang="en-US" sz="2000" dirty="0" smtClean="0">
                <a:latin typeface="Lucida Console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2000" dirty="0" smtClean="0">
                <a:latin typeface="Lucida Console" pitchFamily="49" charset="0"/>
              </a:rPr>
              <a:t>Περιγραφή συμπεριφοράς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endParaRPr lang="en-US" sz="2000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&lt;/dl&gt;</a:t>
            </a:r>
            <a:endParaRPr lang="el-GR" sz="2000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5115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Λίστες ορισμών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Ένα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dirty="0" smtClean="0"/>
              <a:t> </a:t>
            </a:r>
            <a:r>
              <a:rPr lang="el-GR" dirty="0" smtClean="0"/>
              <a:t>μπορεί να αντιστοιχεί σε πολλά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endParaRPr lang="el-GR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lvl="1"/>
            <a:r>
              <a:rPr lang="el-GR" dirty="0" smtClean="0"/>
              <a:t>Μία λέξη με πολλά νοήματα</a:t>
            </a:r>
          </a:p>
          <a:p>
            <a:r>
              <a:rPr lang="el-GR" dirty="0" smtClean="0"/>
              <a:t>Ένα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 </a:t>
            </a:r>
            <a:r>
              <a:rPr lang="el-GR" dirty="0" smtClean="0"/>
              <a:t>μπορεί να αντιστοιχεί σε πολλά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endParaRPr lang="en-US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pPr lvl="1"/>
            <a:r>
              <a:rPr lang="el-GR" dirty="0" smtClean="0"/>
              <a:t>Πολλές λέξεις με το ίδιο νόημα</a:t>
            </a:r>
            <a:endParaRPr lang="en-US" dirty="0" smtClean="0"/>
          </a:p>
          <a:p>
            <a:pPr marL="274320" lvl="1" indent="0">
              <a:buNone/>
            </a:pPr>
            <a:endParaRPr lang="el-GR" dirty="0" smtClean="0"/>
          </a:p>
          <a:p>
            <a:pPr marL="0" indent="0">
              <a:buNone/>
            </a:pP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dl&gt;</a:t>
            </a:r>
          </a:p>
          <a:p>
            <a:pPr marL="0" indent="0">
              <a:buNone/>
            </a:pPr>
            <a:r>
              <a:rPr lang="en-US" sz="1800" dirty="0">
                <a:latin typeface="Lucida Console" pitchFamily="49" charset="0"/>
              </a:rPr>
              <a:t>	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1800" dirty="0" smtClean="0">
                <a:latin typeface="Lucida Console" pitchFamily="49" charset="0"/>
              </a:rPr>
              <a:t>Αυτός σπάει καρύδια</a:t>
            </a: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dirty="0">
                <a:latin typeface="Lucida Console" pitchFamily="49" charset="0"/>
              </a:rPr>
              <a:t>	</a:t>
            </a:r>
            <a:r>
              <a:rPr lang="en-US" sz="1800" dirty="0" smtClean="0">
                <a:latin typeface="Lucida Console" pitchFamily="49" charset="0"/>
              </a:rPr>
              <a:t>	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1800" dirty="0" smtClean="0">
                <a:latin typeface="Lucida Console" pitchFamily="49" charset="0"/>
              </a:rPr>
              <a:t>Ανοίγει τον καρπό της καρυδιάς</a:t>
            </a: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l-GR" sz="1800" dirty="0">
                <a:latin typeface="Lucida Console" pitchFamily="49" charset="0"/>
              </a:rPr>
              <a:t>	</a:t>
            </a:r>
            <a:r>
              <a:rPr lang="el-GR" sz="1800" dirty="0" smtClean="0">
                <a:latin typeface="Lucida Console" pitchFamily="49" charset="0"/>
              </a:rPr>
              <a:t>	</a:t>
            </a: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  <a:r>
              <a:rPr lang="el-GR" sz="1800" dirty="0" smtClean="0">
                <a:latin typeface="Lucida Console" pitchFamily="49" charset="0"/>
              </a:rPr>
              <a:t>Είναι εκνευριστικός</a:t>
            </a:r>
            <a:r>
              <a:rPr lang="el-GR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</a:t>
            </a:r>
            <a:r>
              <a:rPr lang="en-US" sz="1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&lt;/dl&gt;</a:t>
            </a:r>
          </a:p>
        </p:txBody>
      </p:sp>
    </p:spTree>
    <p:extLst>
      <p:ext uri="{BB962C8B-B14F-4D97-AF65-F5344CB8AC3E}">
        <p14:creationId xmlns:p14="http://schemas.microsoft.com/office/powerpoint/2010/main" val="41821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/>
          </a:p>
        </p:txBody>
      </p:sp>
      <p:pic>
        <p:nvPicPr>
          <p:cNvPr id="4" name="Picture 2" descr="C:\Users\Petros\Desktop\bso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064" y="0"/>
            <a:ext cx="9160769" cy="687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303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9144000" cy="9571851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just"/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銕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ﾟ �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ﾜ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� � 硼磋�ﾝ  褞鳰褻硴ﾞ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ﾆ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 ﾊ�焏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ﾃ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硼磋�ﾝ  褞鳰褻硴ﾞ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ﾆ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 ﾊ�焏 ﾃ鴆渼褥ﾆ硼 ﾊ�焏 ﾃ鴆渼褥 � 裃 鞏  ���  褄�渧� ��瀅�碪  ｸ�鈿 �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硼磋�ﾝ  褞鳰褻硴ﾞ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ﾆ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 ﾊ�焏 ﾃ鴆渼褥ﾆ硼 ﾊ�焏 ﾃ鴆渼褥 � 裃 鞏  ���  褄�渧� ��瀅�碪  ｸ�鈿 �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ｫﾐ�鴟硅 肓 硼�褪ｻ 裃 � 褄�渧� ��瀅�碪  ｸ�鈿 �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ｫﾐ�鴟硅 肓 硼�褪ｻ 裃 �銖鴣�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硼蓴碯  鈿 � ﾊ ﾓ銕ﾟ �ﾜ� �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ｫ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ﾐ�鴟硅 肓 硼�褪ｻ 裃 � 褄�渧� ��瀅�碪  ｸ�鈿 �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ｫﾐ�鴟硅 肓 硼�褪ｻ 裃 �銖鴣�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硼蓴碯  鈿 � ﾊ ﾓ銕ﾟ �ﾜ� �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鴆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渼褥 � 裃 鞏  ���  褄�渧� ��瀅�碪  ｸ�鈿 �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ｫﾐ�鴟硅 肓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硼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�褪ｻ 裃 �銖銖鴣�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硼蓴碯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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 �褪ｻ 裃 �銖銖鴣�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硼蓴碯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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 �褪ｻ 裃 �銖銖鴣�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硼蓴碯  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鈿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� ﾊ ﾓ銕ﾟ �ﾜ� � 硼磋�ﾝ  褞鳰褻硴ﾞ  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ﾆ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硼 ﾊ�焏 ﾃ鴆渼褥 � 裃 鞏  ���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鴣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�  </a:t>
            </a:r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zh-TW" altLang="en-US" sz="2800" dirty="0">
                <a:solidFill>
                  <a:schemeClr val="accent1">
                    <a:lumMod val="50000"/>
                  </a:schemeClr>
                </a:solidFill>
              </a:rPr>
              <a:t>ﾓ銕ﾟ鈿 ﾝ焏� 硼蓴</a:t>
            </a:r>
            <a:r>
              <a:rPr lang="zh-TW" altLang="en-US" sz="2800" dirty="0" smtClean="0">
                <a:solidFill>
                  <a:schemeClr val="accent1">
                    <a:lumMod val="50000"/>
                  </a:schemeClr>
                </a:solidFill>
              </a:rPr>
              <a:t>碯</a:t>
            </a:r>
            <a:endParaRPr lang="el-GR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7584" y="2780922"/>
            <a:ext cx="7488832" cy="864101"/>
          </a:xfrm>
          <a:prstGeom prst="rect">
            <a:avLst/>
          </a:prstGeom>
          <a:solidFill>
            <a:srgbClr val="000000">
              <a:alpha val="69000"/>
            </a:srgbClr>
          </a:solidFill>
        </p:spPr>
        <p:txBody>
          <a:bodyPr wrap="square" rtlCol="0">
            <a:noAutofit/>
          </a:bodyPr>
          <a:lstStyle/>
          <a:p>
            <a:r>
              <a:rPr lang="el-GR" sz="4400" b="1" dirty="0" smtClean="0">
                <a:solidFill>
                  <a:schemeClr val="bg1"/>
                </a:solidFill>
              </a:rPr>
              <a:t>Κωδικοποίηση και </a:t>
            </a:r>
            <a:r>
              <a:rPr lang="en-US" sz="4400" b="1" dirty="0" smtClean="0">
                <a:solidFill>
                  <a:schemeClr val="bg1"/>
                </a:solidFill>
              </a:rPr>
              <a:t>Unicode</a:t>
            </a:r>
            <a:endParaRPr lang="el-GR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Κωδικοποίηση χαρακτήρων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Unicode</a:t>
            </a:r>
          </a:p>
          <a:p>
            <a:pPr lvl="1"/>
            <a:r>
              <a:rPr lang="el-GR" dirty="0" smtClean="0"/>
              <a:t>Σε κάθε χαρακτήρα αντιστοιχεί ένας αριθμός</a:t>
            </a:r>
          </a:p>
          <a:p>
            <a:r>
              <a:rPr lang="el-GR" dirty="0" smtClean="0"/>
              <a:t>Μπορούμε να κωδικοποιήσουμε τον κάθε αριθμό με διάφορους τρόπους</a:t>
            </a:r>
          </a:p>
          <a:p>
            <a:r>
              <a:rPr lang="en-US" dirty="0" smtClean="0"/>
              <a:t>UTF-8</a:t>
            </a:r>
          </a:p>
          <a:p>
            <a:pPr lvl="1"/>
            <a:r>
              <a:rPr lang="el-GR" dirty="0" smtClean="0"/>
              <a:t>Πιο διαδεδομένος τρόπος κωδικοποίησης </a:t>
            </a:r>
            <a:r>
              <a:rPr lang="en-US" dirty="0" smtClean="0"/>
              <a:t>Unicode</a:t>
            </a:r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106377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Κωδικοποίηση χαρακτήρων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Χαρακτηριστικά </a:t>
            </a:r>
            <a:r>
              <a:rPr lang="en-US" dirty="0" smtClean="0"/>
              <a:t>UTF-8</a:t>
            </a:r>
          </a:p>
          <a:p>
            <a:pPr lvl="1"/>
            <a:r>
              <a:rPr lang="el-GR" dirty="0" smtClean="0"/>
              <a:t>Δεν έχει σταθερό αριθμό </a:t>
            </a:r>
            <a:r>
              <a:rPr lang="en-US" dirty="0" smtClean="0"/>
              <a:t>bit </a:t>
            </a:r>
            <a:r>
              <a:rPr lang="el-GR" dirty="0" smtClean="0"/>
              <a:t>για κάθε γράμμα</a:t>
            </a:r>
            <a:endParaRPr lang="en-US" dirty="0" smtClean="0"/>
          </a:p>
          <a:p>
            <a:pPr lvl="1"/>
            <a:r>
              <a:rPr lang="el-GR" dirty="0" smtClean="0"/>
              <a:t>Ένα γράμμα μπορεί να είναι 1,2,3 ή 4 </a:t>
            </a:r>
            <a:r>
              <a:rPr lang="en-US" dirty="0" smtClean="0"/>
              <a:t>bytes</a:t>
            </a:r>
            <a:endParaRPr lang="el-GR" dirty="0" smtClean="0"/>
          </a:p>
          <a:p>
            <a:pPr lvl="1"/>
            <a:r>
              <a:rPr lang="el-GR" dirty="0" smtClean="0"/>
              <a:t>Μπορεί να αναπαραστήσει οποιοδήποτε χαρκατήρα </a:t>
            </a:r>
            <a:r>
              <a:rPr lang="en-US" dirty="0" smtClean="0"/>
              <a:t>Unicode</a:t>
            </a:r>
          </a:p>
          <a:p>
            <a:pPr lvl="1"/>
            <a:endParaRPr lang="en-US" dirty="0"/>
          </a:p>
          <a:p>
            <a:r>
              <a:rPr lang="el-GR" dirty="0" smtClean="0"/>
              <a:t>Πλεονεκτήματα</a:t>
            </a:r>
          </a:p>
          <a:p>
            <a:pPr lvl="1"/>
            <a:r>
              <a:rPr lang="el-GR" dirty="0" smtClean="0"/>
              <a:t>Οι χαρακτήρες </a:t>
            </a:r>
            <a:r>
              <a:rPr lang="en-US" dirty="0" smtClean="0"/>
              <a:t>ASCII </a:t>
            </a:r>
            <a:r>
              <a:rPr lang="el-GR" dirty="0" smtClean="0"/>
              <a:t>έχουν ακριβώς την ίδια αναπαράσταση σε </a:t>
            </a:r>
            <a:r>
              <a:rPr lang="en-US" dirty="0" smtClean="0"/>
              <a:t>UTF-8</a:t>
            </a:r>
          </a:p>
          <a:p>
            <a:pPr lvl="1"/>
            <a:r>
              <a:rPr lang="el-GR" dirty="0" smtClean="0"/>
              <a:t>Μπορούμε να γράψουμε σε πολλές γλώσσες ταυτόχρονα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38227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Κωδικοποίηση χαρακτήρων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Unicode</a:t>
            </a:r>
          </a:p>
          <a:p>
            <a:pPr lvl="1"/>
            <a:r>
              <a:rPr lang="el-GR" dirty="0" smtClean="0"/>
              <a:t>Σε κάθε χαρακτήρα αντιστοιχεί ένας αριθμός</a:t>
            </a:r>
          </a:p>
          <a:p>
            <a:r>
              <a:rPr lang="el-GR" dirty="0" smtClean="0"/>
              <a:t>Μπορούμε να κωδικοποιήσουμε τον κάθε αριθμό με διάφορους τρόπους</a:t>
            </a:r>
          </a:p>
          <a:p>
            <a:r>
              <a:rPr lang="en-US" dirty="0" smtClean="0"/>
              <a:t>UTF-8</a:t>
            </a:r>
          </a:p>
          <a:p>
            <a:pPr lvl="1"/>
            <a:r>
              <a:rPr lang="el-GR" dirty="0" smtClean="0"/>
              <a:t>Πιο διαδεδομένος τρόπος κωδικοποίησης </a:t>
            </a:r>
            <a:r>
              <a:rPr lang="en-US" dirty="0" smtClean="0"/>
              <a:t>Unicode</a:t>
            </a:r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76050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Σημασιολογικά κενές ετικέτες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32207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&lt;h1&gt;</a:t>
            </a: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Αγαπημένοι στίχοι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/h1&gt;</a:t>
            </a:r>
          </a:p>
          <a:p>
            <a:pPr marL="0" indent="0">
              <a:buNone/>
            </a:pPr>
            <a:r>
              <a:rPr lang="en-US" sz="2000" dirty="0" smtClean="0"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&lt;p&gt;</a:t>
            </a:r>
            <a:endParaRPr lang="el-G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l-GR" sz="2000" dirty="0">
                <a:latin typeface="Lucida Console" pitchFamily="49" charset="0"/>
                <a:cs typeface="Courier New" pitchFamily="49" charset="0"/>
              </a:rPr>
              <a:t>	</a:t>
            </a: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	Κι αναρωτιέμαι τώρα οι προσευχές μου που πάνε;</a:t>
            </a:r>
          </a:p>
          <a:p>
            <a:pPr marL="0" indent="0">
              <a:buNone/>
            </a:pP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		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br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/&gt;</a:t>
            </a:r>
            <a:endParaRPr lang="el-G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		Κι αν έχουν γίνει 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&lt;span&gt;</a:t>
            </a: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πουλιά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/span&gt;</a:t>
            </a: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 προς τα που πετάνε;</a:t>
            </a:r>
          </a:p>
          <a:p>
            <a:pPr marL="0" indent="0">
              <a:buNone/>
            </a:pPr>
            <a:r>
              <a:rPr lang="el-GR" sz="2000" dirty="0" smtClean="0">
                <a:latin typeface="Lucida Console" pitchFamily="49" charset="0"/>
                <a:cs typeface="Courier New" pitchFamily="49" charset="0"/>
              </a:rPr>
              <a:t>	</a:t>
            </a:r>
            <a:r>
              <a:rPr lang="el-G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&lt;/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p&gt;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B050"/>
                </a:solidFill>
                <a:latin typeface="Lucida Console" pitchFamily="49" charset="0"/>
                <a:cs typeface="Courier New" pitchFamily="49" charset="0"/>
              </a:rPr>
              <a:t>	&lt;!</a:t>
            </a:r>
            <a:r>
              <a:rPr lang="el-GR" sz="2000" dirty="0" smtClean="0">
                <a:solidFill>
                  <a:srgbClr val="00B050"/>
                </a:solidFill>
                <a:latin typeface="Lucida Console" pitchFamily="49" charset="0"/>
                <a:cs typeface="Courier New" pitchFamily="49" charset="0"/>
              </a:rPr>
              <a:t>-- Τέλειο κομμάτι </a:t>
            </a:r>
            <a:r>
              <a:rPr lang="el-GR" sz="2000" dirty="0" smtClean="0">
                <a:solidFill>
                  <a:srgbClr val="00B050"/>
                </a:solidFill>
                <a:latin typeface="Lucida Console" pitchFamily="49" charset="0"/>
                <a:cs typeface="Courier New" pitchFamily="49" charset="0"/>
                <a:sym typeface="Wingdings" pitchFamily="2" charset="2"/>
              </a:rPr>
              <a:t>--&gt;</a:t>
            </a:r>
            <a:endParaRPr lang="en-US" sz="2000" dirty="0">
              <a:solidFill>
                <a:srgbClr val="00B050"/>
              </a:solidFill>
              <a:latin typeface="Lucida Console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  <a:cs typeface="Courier New" pitchFamily="49" charset="0"/>
              </a:rPr>
              <a:t>&lt;/body&gt;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427984" y="4516267"/>
            <a:ext cx="0" cy="609404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7544" y="5236337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 smtClean="0"/>
              <a:t>Κι αναρωτιέμαι τώρα οι προσευχές μου που πάνε;</a:t>
            </a:r>
          </a:p>
          <a:p>
            <a:pPr algn="ctr"/>
            <a:r>
              <a:rPr lang="el-GR" dirty="0" smtClean="0"/>
              <a:t>Κι αν έχουν γίνει </a:t>
            </a:r>
            <a:r>
              <a:rPr lang="el-GR" dirty="0" smtClean="0">
                <a:solidFill>
                  <a:srgbClr val="0070C0"/>
                </a:solidFill>
              </a:rPr>
              <a:t>πουλιά</a:t>
            </a:r>
            <a:r>
              <a:rPr lang="el-GR" dirty="0" smtClean="0"/>
              <a:t>         προς τα που πετάνε;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913" y="5527730"/>
            <a:ext cx="328811" cy="328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521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Κωδικοποίηση χαρακτήρων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Άλλες κωδικοποιήσεις </a:t>
            </a:r>
            <a:r>
              <a:rPr lang="en-US" dirty="0" smtClean="0"/>
              <a:t>Unicode</a:t>
            </a:r>
          </a:p>
          <a:p>
            <a:pPr lvl="1"/>
            <a:r>
              <a:rPr lang="en-US" dirty="0" smtClean="0"/>
              <a:t>UCS-2</a:t>
            </a:r>
          </a:p>
          <a:p>
            <a:pPr lvl="1"/>
            <a:r>
              <a:rPr lang="en-US" dirty="0" smtClean="0"/>
              <a:t>UTF-16</a:t>
            </a:r>
          </a:p>
          <a:p>
            <a:pPr lvl="1"/>
            <a:r>
              <a:rPr lang="en-US" dirty="0" smtClean="0"/>
              <a:t>UTF-32</a:t>
            </a:r>
          </a:p>
        </p:txBody>
      </p:sp>
    </p:spTree>
    <p:extLst>
      <p:ext uri="{BB962C8B-B14F-4D97-AF65-F5344CB8AC3E}">
        <p14:creationId xmlns:p14="http://schemas.microsoft.com/office/powerpoint/2010/main" val="190468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Κωδικοποίηση χαρακτήρων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Γράφουμε τον κώδικά μας σε </a:t>
            </a:r>
            <a:r>
              <a:rPr lang="en-US" dirty="0" smtClean="0"/>
              <a:t>UTF-8</a:t>
            </a:r>
            <a:endParaRPr lang="el-GR" dirty="0" smtClean="0"/>
          </a:p>
          <a:p>
            <a:r>
              <a:rPr lang="el-GR" dirty="0" smtClean="0"/>
              <a:t>Δηλώνουμε ότι η σελίδα μας είναι </a:t>
            </a:r>
            <a:r>
              <a:rPr lang="en-US" dirty="0" smtClean="0"/>
              <a:t>UTF-8 </a:t>
            </a:r>
            <a:r>
              <a:rPr lang="el-GR" dirty="0" smtClean="0"/>
              <a:t>με 2 τρόπους:</a:t>
            </a:r>
          </a:p>
          <a:p>
            <a:pPr lvl="1"/>
            <a:r>
              <a:rPr lang="en-US" dirty="0" smtClean="0"/>
              <a:t>Meta tag</a:t>
            </a:r>
          </a:p>
          <a:p>
            <a:pPr marL="274320" lvl="1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&lt;meta </a:t>
            </a:r>
          </a:p>
          <a:p>
            <a:pPr marL="274320" lvl="1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http-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equiv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=“Content-Type” </a:t>
            </a:r>
          </a:p>
          <a:p>
            <a:pPr marL="274320" lvl="1" indent="0">
              <a:buNone/>
            </a:pPr>
            <a:r>
              <a:rPr lang="en-US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	</a:t>
            </a:r>
            <a:r>
              <a:rPr lang="en-US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content=“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text/html; charset=utf-8;” </a:t>
            </a:r>
          </a:p>
          <a:p>
            <a:pPr marL="274320" lvl="1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/&gt;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HTTP Header</a:t>
            </a:r>
            <a:endParaRPr lang="el-GR" dirty="0" smtClean="0"/>
          </a:p>
          <a:p>
            <a:pPr lvl="1"/>
            <a:r>
              <a:rPr lang="el-GR" dirty="0" smtClean="0"/>
              <a:t>Υπομονή μερικά μαθήματα ακόμα</a:t>
            </a:r>
            <a:r>
              <a:rPr lang="en-US" dirty="0" smtClean="0"/>
              <a:t>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964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Μάθαμε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form</a:t>
            </a:r>
            <a:r>
              <a:rPr lang="en-US" dirty="0" smtClean="0"/>
              <a:t>, 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input</a:t>
            </a:r>
            <a:r>
              <a:rPr lang="en-US" dirty="0" smtClean="0"/>
              <a:t>, </a:t>
            </a:r>
            <a:r>
              <a:rPr lang="en-US" sz="20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textarea</a:t>
            </a:r>
            <a:endParaRPr lang="el-GR" sz="20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div</a:t>
            </a:r>
            <a:r>
              <a:rPr lang="en-US" dirty="0" smtClean="0"/>
              <a:t>, 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span</a:t>
            </a:r>
            <a:endParaRPr lang="el-GR" sz="20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meta</a:t>
            </a:r>
          </a:p>
          <a:p>
            <a:r>
              <a:rPr lang="el-GR" dirty="0"/>
              <a:t>«Κακές» </a:t>
            </a:r>
            <a:r>
              <a:rPr lang="el-GR" dirty="0" smtClean="0"/>
              <a:t>ετικέτες</a:t>
            </a:r>
            <a:endParaRPr lang="el-GR" dirty="0"/>
          </a:p>
          <a:p>
            <a:r>
              <a:rPr lang="en-US" sz="20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th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, </a:t>
            </a:r>
            <a:r>
              <a:rPr lang="en-US" sz="20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colspan</a:t>
            </a:r>
            <a:r>
              <a:rPr lang="en-US" dirty="0" smtClean="0"/>
              <a:t>, </a:t>
            </a:r>
            <a:r>
              <a:rPr lang="en-US" sz="20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rowspan</a:t>
            </a:r>
            <a:endParaRPr lang="el-GR" sz="20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l, </a:t>
            </a:r>
            <a:r>
              <a:rPr lang="en-US" sz="20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dt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, </a:t>
            </a:r>
            <a:r>
              <a:rPr lang="en-US" sz="20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itchFamily="49" charset="0"/>
              </a:rPr>
              <a:t>dd</a:t>
            </a:r>
            <a:endParaRPr lang="el-GR" sz="20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itchFamily="49" charset="0"/>
            </a:endParaRPr>
          </a:p>
          <a:p>
            <a:r>
              <a:rPr lang="en-US" dirty="0" smtClean="0"/>
              <a:t>Unicode, UTF-8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3266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Την επόμενη φορά...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Περισσότερα για τη γλώσσα </a:t>
            </a:r>
            <a:r>
              <a:rPr lang="en-US" dirty="0" smtClean="0"/>
              <a:t>CSS</a:t>
            </a:r>
            <a:endParaRPr lang="el-GR" dirty="0" smtClean="0"/>
          </a:p>
          <a:p>
            <a:pPr lvl="1"/>
            <a:r>
              <a:rPr lang="el-GR" dirty="0" smtClean="0"/>
              <a:t>Κλάσεις και </a:t>
            </a:r>
            <a:r>
              <a:rPr lang="en-US" dirty="0" smtClean="0"/>
              <a:t>ID</a:t>
            </a:r>
          </a:p>
          <a:p>
            <a:pPr lvl="1"/>
            <a:r>
              <a:rPr lang="el-GR" dirty="0" smtClean="0"/>
              <a:t>Ομαδοποίηση και εμφώλευση επιλογέων</a:t>
            </a:r>
          </a:p>
          <a:p>
            <a:pPr lvl="1"/>
            <a:r>
              <a:rPr lang="el-GR" dirty="0" smtClean="0"/>
              <a:t>Ψευδοκλάσεις</a:t>
            </a:r>
          </a:p>
          <a:p>
            <a:pPr lvl="1"/>
            <a:r>
              <a:rPr lang="el-GR" dirty="0" smtClean="0"/>
              <a:t>Συντομογραφίες</a:t>
            </a:r>
            <a:endParaRPr lang="en-US" dirty="0" smtClean="0"/>
          </a:p>
          <a:p>
            <a:pPr lvl="1"/>
            <a:r>
              <a:rPr lang="el-GR" dirty="0" smtClean="0"/>
              <a:t>Εικόνες φόντου</a:t>
            </a:r>
          </a:p>
          <a:p>
            <a:endParaRPr lang="el-GR" b="1" spc="600" dirty="0" smtClean="0"/>
          </a:p>
          <a:p>
            <a:endParaRPr lang="en-US" dirty="0" smtClean="0"/>
          </a:p>
          <a:p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242984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Σημασιολογικά κενές ετικέτες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p {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text-align: center;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}</a:t>
            </a:r>
            <a:b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</a:b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span {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color</a:t>
            </a:r>
            <a:r>
              <a:rPr lang="en-US" dirty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: </a:t>
            </a:r>
            <a:r>
              <a:rPr lang="en-US" dirty="0" err="1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rgb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( 0, 112, 192 );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	padding-right: 20px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background-image: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url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( ‘bird.png’ );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background-position: right;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	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ucida Console" pitchFamily="49" charset="0"/>
                <a:cs typeface="Courier New" pitchFamily="49" charset="0"/>
              </a:rPr>
              <a:t>background-repeat: no-repeat;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Lucida Console" pitchFamily="49" charset="0"/>
                <a:cs typeface="Courier New" pitchFamily="49" charset="0"/>
              </a:rPr>
              <a:t>}</a:t>
            </a:r>
            <a:endParaRPr lang="en-US" dirty="0" smtClean="0">
              <a:solidFill>
                <a:srgbClr val="0070C0"/>
              </a:solidFill>
              <a:latin typeface="Lucida Console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78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fc09.deviantart.net/fs11/i/2006/229/3/1/Spider_by_JasenkaLuks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0"/>
            <a:ext cx="97276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452320" y="116632"/>
            <a:ext cx="169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dirty="0" smtClean="0">
                <a:solidFill>
                  <a:schemeClr val="bg1"/>
                </a:solidFill>
              </a:rPr>
              <a:t>Αράχνες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03640" y="6252933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>
                <a:solidFill>
                  <a:schemeClr val="bg1">
                    <a:lumMod val="95000"/>
                  </a:schemeClr>
                </a:solidFill>
              </a:rPr>
              <a:t>...λατρεύουν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l-GR" dirty="0" smtClean="0">
                <a:solidFill>
                  <a:schemeClr val="bg1">
                    <a:lumMod val="95000"/>
                  </a:schemeClr>
                </a:solidFill>
              </a:rPr>
              <a:t>τις ετικέτες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meta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18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Αράχνες του </a:t>
            </a:r>
            <a:r>
              <a:rPr lang="en-US" dirty="0" smtClean="0"/>
              <a:t>web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Ακολουθούν </a:t>
            </a:r>
            <a:r>
              <a:rPr lang="en-US" dirty="0" smtClean="0"/>
              <a:t>links</a:t>
            </a:r>
            <a:endParaRPr lang="el-GR" dirty="0" smtClean="0"/>
          </a:p>
          <a:p>
            <a:r>
              <a:rPr lang="el-GR" dirty="0" smtClean="0"/>
              <a:t>Καταγράφουν τον παγκόσμιο ιστό</a:t>
            </a:r>
          </a:p>
        </p:txBody>
      </p:sp>
    </p:spTree>
    <p:extLst>
      <p:ext uri="{BB962C8B-B14F-4D97-AF65-F5344CB8AC3E}">
        <p14:creationId xmlns:p14="http://schemas.microsoft.com/office/powerpoint/2010/main" val="373309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Ετικέτες </a:t>
            </a:r>
            <a:r>
              <a:rPr lang="en-US" dirty="0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Περιέχουν πληροφορίες για τη σελίδα</a:t>
            </a:r>
          </a:p>
          <a:p>
            <a:r>
              <a:rPr lang="el-GR" dirty="0" smtClean="0"/>
              <a:t>Αξιοποιούνται από μηχανές αναζήτησης</a:t>
            </a:r>
          </a:p>
        </p:txBody>
      </p:sp>
    </p:spTree>
    <p:extLst>
      <p:ext uri="{BB962C8B-B14F-4D97-AF65-F5344CB8AC3E}">
        <p14:creationId xmlns:p14="http://schemas.microsoft.com/office/powerpoint/2010/main" val="210845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782</TotalTime>
  <Words>1840</Words>
  <Application>Microsoft Office PowerPoint</Application>
  <PresentationFormat>On-screen Show (4:3)</PresentationFormat>
  <Paragraphs>402</Paragraphs>
  <Slides>53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Clarity</vt:lpstr>
      <vt:lpstr>HTML 2</vt:lpstr>
      <vt:lpstr>Στόχος της ώρας</vt:lpstr>
      <vt:lpstr>Σημασιολογικά κενές ετικέτες</vt:lpstr>
      <vt:lpstr>Σημασιολογικά κενές ετικέτες</vt:lpstr>
      <vt:lpstr>Σημασιολογικά κενές ετικέτες</vt:lpstr>
      <vt:lpstr>Σημασιολογικά κενές ετικέτες</vt:lpstr>
      <vt:lpstr>PowerPoint Presentation</vt:lpstr>
      <vt:lpstr>Αράχνες του web</vt:lpstr>
      <vt:lpstr>Ετικέτες meta</vt:lpstr>
      <vt:lpstr>Ετικέτες meta</vt:lpstr>
      <vt:lpstr>Ετικέτες meta</vt:lpstr>
      <vt:lpstr>Ετικέτες meta</vt:lpstr>
      <vt:lpstr>Ετικέτες meta</vt:lpstr>
      <vt:lpstr>Ετικέτες meta</vt:lpstr>
      <vt:lpstr>«Κακές» ετικέτες</vt:lpstr>
      <vt:lpstr>«Κακές ετικέτες»</vt:lpstr>
      <vt:lpstr>«Κακές ετικέτες»</vt:lpstr>
      <vt:lpstr>«Κακές ετικέτες»</vt:lpstr>
      <vt:lpstr>«Κακές ετικέτες»</vt:lpstr>
      <vt:lpstr>«Κακές ετικέτες»</vt:lpstr>
      <vt:lpstr>«Κακές ετικέτες»</vt:lpstr>
      <vt:lpstr>Φόρμες</vt:lpstr>
      <vt:lpstr>Φόρμες</vt:lpstr>
      <vt:lpstr>Φόρμες: Input</vt:lpstr>
      <vt:lpstr>Τύποι &lt;input&gt;</vt:lpstr>
      <vt:lpstr>Τύποι &lt;input&gt;</vt:lpstr>
      <vt:lpstr>Τύποι &lt;input&gt;</vt:lpstr>
      <vt:lpstr>Τύποι &lt;input&gt;</vt:lpstr>
      <vt:lpstr>Τύποι &lt;input&gt;</vt:lpstr>
      <vt:lpstr>Τύποι &lt;input&gt;</vt:lpstr>
      <vt:lpstr>Τύποι &lt;input&gt;</vt:lpstr>
      <vt:lpstr>Φόρμες</vt:lpstr>
      <vt:lpstr>PowerPoint Presentation</vt:lpstr>
      <vt:lpstr>Φόρμες</vt:lpstr>
      <vt:lpstr>PowerPoint Presentation</vt:lpstr>
      <vt:lpstr>Φόρμες</vt:lpstr>
      <vt:lpstr>Περισσότερα για πίνακες</vt:lpstr>
      <vt:lpstr>Περισσότερα για πίνακες</vt:lpstr>
      <vt:lpstr>Περισσότερα για πίνακες</vt:lpstr>
      <vt:lpstr>Περισσότερα για πίνακες</vt:lpstr>
      <vt:lpstr>Περισσότερα για πίνακες</vt:lpstr>
      <vt:lpstr>Λίστες ορισμών</vt:lpstr>
      <vt:lpstr>Λίστες ορισμών</vt:lpstr>
      <vt:lpstr>Λίστες ορισμών</vt:lpstr>
      <vt:lpstr>PowerPoint Presentation</vt:lpstr>
      <vt:lpstr>PowerPoint Presentation</vt:lpstr>
      <vt:lpstr>Κωδικοποίηση χαρακτήρων</vt:lpstr>
      <vt:lpstr>Κωδικοποίηση χαρακτήρων</vt:lpstr>
      <vt:lpstr>Κωδικοποίηση χαρακτήρων</vt:lpstr>
      <vt:lpstr>Κωδικοποίηση χαρακτήρων</vt:lpstr>
      <vt:lpstr>Κωδικοποίηση χαρακτήρων</vt:lpstr>
      <vt:lpstr>Μάθαμε</vt:lpstr>
      <vt:lpstr>Την επόμενη φορά...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2</dc:title>
  <dc:creator>Dionysis Zindros</dc:creator>
  <cp:lastModifiedBy>dionyziz</cp:lastModifiedBy>
  <cp:revision>51</cp:revision>
  <dcterms:created xsi:type="dcterms:W3CDTF">2010-10-09T07:51:54Z</dcterms:created>
  <dcterms:modified xsi:type="dcterms:W3CDTF">2010-10-19T14:55:44Z</dcterms:modified>
</cp:coreProperties>
</file>

<file path=docProps/thumbnail.jpeg>
</file>